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256" r:id="rId2"/>
    <p:sldId id="257" r:id="rId3"/>
    <p:sldId id="264" r:id="rId4"/>
    <p:sldId id="269" r:id="rId5"/>
    <p:sldId id="259" r:id="rId6"/>
    <p:sldId id="265" r:id="rId7"/>
    <p:sldId id="266" r:id="rId8"/>
    <p:sldId id="285" r:id="rId9"/>
    <p:sldId id="286" r:id="rId10"/>
    <p:sldId id="258" r:id="rId11"/>
    <p:sldId id="260" r:id="rId12"/>
    <p:sldId id="278" r:id="rId13"/>
    <p:sldId id="263" r:id="rId14"/>
    <p:sldId id="271" r:id="rId15"/>
    <p:sldId id="270" r:id="rId16"/>
    <p:sldId id="272" r:id="rId17"/>
    <p:sldId id="274" r:id="rId18"/>
    <p:sldId id="273" r:id="rId19"/>
    <p:sldId id="275" r:id="rId20"/>
    <p:sldId id="277" r:id="rId21"/>
    <p:sldId id="280" r:id="rId22"/>
    <p:sldId id="279" r:id="rId23"/>
    <p:sldId id="281" r:id="rId24"/>
    <p:sldId id="282" r:id="rId25"/>
    <p:sldId id="283" r:id="rId26"/>
    <p:sldId id="287" r:id="rId27"/>
    <p:sldId id="284" r:id="rId28"/>
    <p:sldId id="262" r:id="rId29"/>
    <p:sldId id="276" r:id="rId30"/>
    <p:sldId id="261" r:id="rId3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7840" autoAdjust="0"/>
  </p:normalViewPr>
  <p:slideViewPr>
    <p:cSldViewPr>
      <p:cViewPr varScale="1">
        <p:scale>
          <a:sx n="65" d="100"/>
          <a:sy n="65" d="100"/>
        </p:scale>
        <p:origin x="153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CAC10930-E201-4283-8757-330925737912}" type="datetimeFigureOut">
              <a:rPr lang="en-US" smtClean="0"/>
              <a:t>11/3/2022</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E2538EB7-F57D-4C9A-B76D-C0D14DB02F44}" type="slidenum">
              <a:rPr lang="en-US" smtClean="0"/>
              <a:t>‹#›</a:t>
            </a:fld>
            <a:endParaRPr lang="en-US"/>
          </a:p>
        </p:txBody>
      </p:sp>
    </p:spTree>
    <p:extLst>
      <p:ext uri="{BB962C8B-B14F-4D97-AF65-F5344CB8AC3E}">
        <p14:creationId xmlns:p14="http://schemas.microsoft.com/office/powerpoint/2010/main" val="12202853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E2D91E1E-EF24-42E1-9964-E4E246CAA371}" type="datetimeFigureOut">
              <a:rPr lang="en-US" smtClean="0"/>
              <a:pPr/>
              <a:t>11/3/2022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D4FD675D-9030-4AC0-8853-441DDBC452AA}" type="slidenum">
              <a:rPr lang="en-US" smtClean="0"/>
              <a:pPr/>
              <a:t>‹#›</a:t>
            </a:fld>
            <a:endParaRPr lang="en-US"/>
          </a:p>
        </p:txBody>
      </p:sp>
    </p:spTree>
    <p:extLst>
      <p:ext uri="{BB962C8B-B14F-4D97-AF65-F5344CB8AC3E}">
        <p14:creationId xmlns:p14="http://schemas.microsoft.com/office/powerpoint/2010/main" val="23973594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How it started</a:t>
            </a:r>
            <a:endParaRPr lang="en-US" dirty="0"/>
          </a:p>
        </p:txBody>
      </p:sp>
      <p:sp>
        <p:nvSpPr>
          <p:cNvPr id="4" name="Slide Number Placeholder 3"/>
          <p:cNvSpPr>
            <a:spLocks noGrp="1"/>
          </p:cNvSpPr>
          <p:nvPr>
            <p:ph type="sldNum" sz="quarter" idx="10"/>
          </p:nvPr>
        </p:nvSpPr>
        <p:spPr/>
        <p:txBody>
          <a:bodyPr/>
          <a:lstStyle/>
          <a:p>
            <a:fld id="{D4FD675D-9030-4AC0-8853-441DDBC452AA}" type="slidenum">
              <a:rPr lang="en-US" smtClean="0"/>
              <a:pPr/>
              <a:t>1</a:t>
            </a:fld>
            <a:endParaRPr lang="en-US"/>
          </a:p>
        </p:txBody>
      </p:sp>
    </p:spTree>
    <p:extLst>
      <p:ext uri="{BB962C8B-B14F-4D97-AF65-F5344CB8AC3E}">
        <p14:creationId xmlns:p14="http://schemas.microsoft.com/office/powerpoint/2010/main" val="16215071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4FD675D-9030-4AC0-8853-441DDBC452AA}" type="slidenum">
              <a:rPr lang="en-US" smtClean="0"/>
              <a:pPr/>
              <a:t>11</a:t>
            </a:fld>
            <a:endParaRPr lang="en-US"/>
          </a:p>
        </p:txBody>
      </p:sp>
    </p:spTree>
    <p:extLst>
      <p:ext uri="{BB962C8B-B14F-4D97-AF65-F5344CB8AC3E}">
        <p14:creationId xmlns:p14="http://schemas.microsoft.com/office/powerpoint/2010/main" val="13189453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4FD675D-9030-4AC0-8853-441DDBC452AA}" type="slidenum">
              <a:rPr lang="en-US" smtClean="0"/>
              <a:pPr/>
              <a:t>13</a:t>
            </a:fld>
            <a:endParaRPr lang="en-US"/>
          </a:p>
        </p:txBody>
      </p:sp>
    </p:spTree>
    <p:extLst>
      <p:ext uri="{BB962C8B-B14F-4D97-AF65-F5344CB8AC3E}">
        <p14:creationId xmlns:p14="http://schemas.microsoft.com/office/powerpoint/2010/main" val="34066427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Visuals for Kids</a:t>
            </a:r>
          </a:p>
          <a:p>
            <a:r>
              <a:rPr lang="en-US" dirty="0" smtClean="0"/>
              <a:t>*** Kindergarten</a:t>
            </a:r>
            <a:r>
              <a:rPr lang="en-US" baseline="0" dirty="0" smtClean="0"/>
              <a:t> student – Red Zone</a:t>
            </a:r>
            <a:endParaRPr lang="en-US" dirty="0"/>
          </a:p>
        </p:txBody>
      </p:sp>
      <p:sp>
        <p:nvSpPr>
          <p:cNvPr id="4" name="Slide Number Placeholder 3"/>
          <p:cNvSpPr>
            <a:spLocks noGrp="1"/>
          </p:cNvSpPr>
          <p:nvPr>
            <p:ph type="sldNum" sz="quarter" idx="10"/>
          </p:nvPr>
        </p:nvSpPr>
        <p:spPr/>
        <p:txBody>
          <a:bodyPr/>
          <a:lstStyle/>
          <a:p>
            <a:fld id="{D4FD675D-9030-4AC0-8853-441DDBC452AA}" type="slidenum">
              <a:rPr lang="en-US" smtClean="0"/>
              <a:pPr/>
              <a:t>15</a:t>
            </a:fld>
            <a:endParaRPr lang="en-US"/>
          </a:p>
        </p:txBody>
      </p:sp>
    </p:spTree>
    <p:extLst>
      <p:ext uri="{BB962C8B-B14F-4D97-AF65-F5344CB8AC3E}">
        <p14:creationId xmlns:p14="http://schemas.microsoft.com/office/powerpoint/2010/main" val="13885080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Parent Packet – Put into perspective for adults.</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D4FD675D-9030-4AC0-8853-441DDBC452AA}" type="slidenum">
              <a:rPr lang="en-US" smtClean="0"/>
              <a:pPr/>
              <a:t>17</a:t>
            </a:fld>
            <a:endParaRPr lang="en-US"/>
          </a:p>
        </p:txBody>
      </p:sp>
    </p:spTree>
    <p:extLst>
      <p:ext uri="{BB962C8B-B14F-4D97-AF65-F5344CB8AC3E}">
        <p14:creationId xmlns:p14="http://schemas.microsoft.com/office/powerpoint/2010/main" val="10461842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Other</a:t>
            </a:r>
            <a:r>
              <a:rPr lang="en-US" baseline="0" dirty="0" smtClean="0"/>
              <a:t> than ready to learn in the green Zone we also want to be in the Green Zone for a health benefit. </a:t>
            </a:r>
          </a:p>
          <a:p>
            <a:r>
              <a:rPr lang="en-US" baseline="0" dirty="0" smtClean="0"/>
              <a:t>Middle School has more stress and body changes. Emotions and relationships are more complex. In some of the Zones they may have to lave a larger set of tools.  Middle School understands more on what they need to regulate and help them understand how their feelings impact their behavior and choices. </a:t>
            </a:r>
            <a:endParaRPr lang="en-US" dirty="0"/>
          </a:p>
        </p:txBody>
      </p:sp>
      <p:sp>
        <p:nvSpPr>
          <p:cNvPr id="4" name="Slide Number Placeholder 3"/>
          <p:cNvSpPr>
            <a:spLocks noGrp="1"/>
          </p:cNvSpPr>
          <p:nvPr>
            <p:ph type="sldNum" sz="quarter" idx="10"/>
          </p:nvPr>
        </p:nvSpPr>
        <p:spPr/>
        <p:txBody>
          <a:bodyPr/>
          <a:lstStyle/>
          <a:p>
            <a:fld id="{D4FD675D-9030-4AC0-8853-441DDBC452AA}" type="slidenum">
              <a:rPr lang="en-US" smtClean="0"/>
              <a:pPr/>
              <a:t>19</a:t>
            </a:fld>
            <a:endParaRPr lang="en-US"/>
          </a:p>
        </p:txBody>
      </p:sp>
    </p:spTree>
    <p:extLst>
      <p:ext uri="{BB962C8B-B14F-4D97-AF65-F5344CB8AC3E}">
        <p14:creationId xmlns:p14="http://schemas.microsoft.com/office/powerpoint/2010/main" val="39512317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dirty="0" smtClean="0"/>
              <a:t>Leah’s lessons in the Zones book are designed for individual or small group work. </a:t>
            </a:r>
          </a:p>
          <a:p>
            <a:pPr marL="174708" indent="-174708">
              <a:buFont typeface="Arial" panose="020B0604020202020204" pitchFamily="34" charset="0"/>
              <a:buChar char="•"/>
            </a:pPr>
            <a:r>
              <a:rPr lang="en-US" dirty="0" smtClean="0"/>
              <a:t>I</a:t>
            </a:r>
            <a:r>
              <a:rPr lang="en-US" baseline="0" dirty="0" smtClean="0"/>
              <a:t> took her lessons and made them appropriate for whole group classroom instruction.</a:t>
            </a:r>
            <a:endParaRPr lang="en-US" dirty="0"/>
          </a:p>
        </p:txBody>
      </p:sp>
      <p:sp>
        <p:nvSpPr>
          <p:cNvPr id="4" name="Slide Number Placeholder 3"/>
          <p:cNvSpPr>
            <a:spLocks noGrp="1"/>
          </p:cNvSpPr>
          <p:nvPr>
            <p:ph type="sldNum" sz="quarter" idx="10"/>
          </p:nvPr>
        </p:nvSpPr>
        <p:spPr/>
        <p:txBody>
          <a:bodyPr/>
          <a:lstStyle/>
          <a:p>
            <a:fld id="{D4FD675D-9030-4AC0-8853-441DDBC452AA}" type="slidenum">
              <a:rPr lang="en-US" smtClean="0"/>
              <a:pPr/>
              <a:t>21</a:t>
            </a:fld>
            <a:endParaRPr lang="en-US"/>
          </a:p>
        </p:txBody>
      </p:sp>
    </p:spTree>
    <p:extLst>
      <p:ext uri="{BB962C8B-B14F-4D97-AF65-F5344CB8AC3E}">
        <p14:creationId xmlns:p14="http://schemas.microsoft.com/office/powerpoint/2010/main" val="2208525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4FD675D-9030-4AC0-8853-441DDBC452AA}" type="slidenum">
              <a:rPr lang="en-US" smtClean="0"/>
              <a:pPr/>
              <a:t>2</a:t>
            </a:fld>
            <a:endParaRPr lang="en-US"/>
          </a:p>
        </p:txBody>
      </p:sp>
    </p:spTree>
    <p:extLst>
      <p:ext uri="{BB962C8B-B14F-4D97-AF65-F5344CB8AC3E}">
        <p14:creationId xmlns:p14="http://schemas.microsoft.com/office/powerpoint/2010/main" val="39266614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4FD675D-9030-4AC0-8853-441DDBC452AA}" type="slidenum">
              <a:rPr lang="en-US" smtClean="0"/>
              <a:pPr/>
              <a:t>3</a:t>
            </a:fld>
            <a:endParaRPr lang="en-US"/>
          </a:p>
        </p:txBody>
      </p:sp>
    </p:spTree>
    <p:extLst>
      <p:ext uri="{BB962C8B-B14F-4D97-AF65-F5344CB8AC3E}">
        <p14:creationId xmlns:p14="http://schemas.microsoft.com/office/powerpoint/2010/main" val="28718684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How it was described in the classroom lesson </a:t>
            </a:r>
            <a:endParaRPr lang="en-US" dirty="0"/>
          </a:p>
        </p:txBody>
      </p:sp>
      <p:sp>
        <p:nvSpPr>
          <p:cNvPr id="4" name="Slide Number Placeholder 3"/>
          <p:cNvSpPr>
            <a:spLocks noGrp="1"/>
          </p:cNvSpPr>
          <p:nvPr>
            <p:ph type="sldNum" sz="quarter" idx="10"/>
          </p:nvPr>
        </p:nvSpPr>
        <p:spPr/>
        <p:txBody>
          <a:bodyPr/>
          <a:lstStyle/>
          <a:p>
            <a:fld id="{D4FD675D-9030-4AC0-8853-441DDBC452AA}" type="slidenum">
              <a:rPr lang="en-US" smtClean="0"/>
              <a:pPr/>
              <a:t>4</a:t>
            </a:fld>
            <a:endParaRPr lang="en-US"/>
          </a:p>
        </p:txBody>
      </p:sp>
    </p:spTree>
    <p:extLst>
      <p:ext uri="{BB962C8B-B14F-4D97-AF65-F5344CB8AC3E}">
        <p14:creationId xmlns:p14="http://schemas.microsoft.com/office/powerpoint/2010/main" val="1310071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4FD675D-9030-4AC0-8853-441DDBC452AA}" type="slidenum">
              <a:rPr lang="en-US" smtClean="0"/>
              <a:pPr/>
              <a:t>5</a:t>
            </a:fld>
            <a:endParaRPr lang="en-US"/>
          </a:p>
        </p:txBody>
      </p:sp>
    </p:spTree>
    <p:extLst>
      <p:ext uri="{BB962C8B-B14F-4D97-AF65-F5344CB8AC3E}">
        <p14:creationId xmlns:p14="http://schemas.microsoft.com/office/powerpoint/2010/main" val="31447289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4FD675D-9030-4AC0-8853-441DDBC452AA}" type="slidenum">
              <a:rPr lang="en-US" smtClean="0"/>
              <a:pPr/>
              <a:t>6</a:t>
            </a:fld>
            <a:endParaRPr lang="en-US"/>
          </a:p>
        </p:txBody>
      </p:sp>
    </p:spTree>
    <p:extLst>
      <p:ext uri="{BB962C8B-B14F-4D97-AF65-F5344CB8AC3E}">
        <p14:creationId xmlns:p14="http://schemas.microsoft.com/office/powerpoint/2010/main" val="5560893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4FD675D-9030-4AC0-8853-441DDBC452AA}" type="slidenum">
              <a:rPr lang="en-US" smtClean="0"/>
              <a:pPr/>
              <a:t>7</a:t>
            </a:fld>
            <a:endParaRPr lang="en-US"/>
          </a:p>
        </p:txBody>
      </p:sp>
    </p:spTree>
    <p:extLst>
      <p:ext uri="{BB962C8B-B14F-4D97-AF65-F5344CB8AC3E}">
        <p14:creationId xmlns:p14="http://schemas.microsoft.com/office/powerpoint/2010/main" val="34563221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4FD675D-9030-4AC0-8853-441DDBC452AA}" type="slidenum">
              <a:rPr lang="en-US" smtClean="0"/>
              <a:pPr/>
              <a:t>8</a:t>
            </a:fld>
            <a:endParaRPr lang="en-US"/>
          </a:p>
        </p:txBody>
      </p:sp>
    </p:spTree>
    <p:extLst>
      <p:ext uri="{BB962C8B-B14F-4D97-AF65-F5344CB8AC3E}">
        <p14:creationId xmlns:p14="http://schemas.microsoft.com/office/powerpoint/2010/main" val="16499899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Year One Implementation</a:t>
            </a:r>
            <a:endParaRPr lang="en-US" dirty="0"/>
          </a:p>
        </p:txBody>
      </p:sp>
      <p:sp>
        <p:nvSpPr>
          <p:cNvPr id="4" name="Slide Number Placeholder 3"/>
          <p:cNvSpPr>
            <a:spLocks noGrp="1"/>
          </p:cNvSpPr>
          <p:nvPr>
            <p:ph type="sldNum" sz="quarter" idx="10"/>
          </p:nvPr>
        </p:nvSpPr>
        <p:spPr/>
        <p:txBody>
          <a:bodyPr/>
          <a:lstStyle/>
          <a:p>
            <a:fld id="{D4FD675D-9030-4AC0-8853-441DDBC452AA}" type="slidenum">
              <a:rPr lang="en-US" smtClean="0"/>
              <a:pPr/>
              <a:t>9</a:t>
            </a:fld>
            <a:endParaRPr lang="en-US"/>
          </a:p>
        </p:txBody>
      </p:sp>
    </p:spTree>
    <p:extLst>
      <p:ext uri="{BB962C8B-B14F-4D97-AF65-F5344CB8AC3E}">
        <p14:creationId xmlns:p14="http://schemas.microsoft.com/office/powerpoint/2010/main" val="30220976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72B759A-A090-4AD2-9054-C9DB7CFA0FF2}" type="datetimeFigureOut">
              <a:rPr lang="en-US" smtClean="0"/>
              <a:pPr/>
              <a:t>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35EC2A-67ED-433D-A13E-D047894DC0C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2B759A-A090-4AD2-9054-C9DB7CFA0FF2}" type="datetimeFigureOut">
              <a:rPr lang="en-US" smtClean="0"/>
              <a:pPr/>
              <a:t>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35EC2A-67ED-433D-A13E-D047894DC0C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2B759A-A090-4AD2-9054-C9DB7CFA0FF2}" type="datetimeFigureOut">
              <a:rPr lang="en-US" smtClean="0"/>
              <a:pPr/>
              <a:t>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35EC2A-67ED-433D-A13E-D047894DC0C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2B759A-A090-4AD2-9054-C9DB7CFA0FF2}" type="datetimeFigureOut">
              <a:rPr lang="en-US" smtClean="0"/>
              <a:pPr/>
              <a:t>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35EC2A-67ED-433D-A13E-D047894DC0C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2B759A-A090-4AD2-9054-C9DB7CFA0FF2}" type="datetimeFigureOut">
              <a:rPr lang="en-US" smtClean="0"/>
              <a:pPr/>
              <a:t>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35EC2A-67ED-433D-A13E-D047894DC0C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72B759A-A090-4AD2-9054-C9DB7CFA0FF2}" type="datetimeFigureOut">
              <a:rPr lang="en-US" smtClean="0"/>
              <a:pPr/>
              <a:t>11/3/2022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35EC2A-67ED-433D-A13E-D047894DC0C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72B759A-A090-4AD2-9054-C9DB7CFA0FF2}" type="datetimeFigureOut">
              <a:rPr lang="en-US" smtClean="0"/>
              <a:pPr/>
              <a:t>11/3/2022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D35EC2A-67ED-433D-A13E-D047894DC0C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72B759A-A090-4AD2-9054-C9DB7CFA0FF2}" type="datetimeFigureOut">
              <a:rPr lang="en-US" smtClean="0"/>
              <a:pPr/>
              <a:t>11/3/2022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D35EC2A-67ED-433D-A13E-D047894DC0C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2B759A-A090-4AD2-9054-C9DB7CFA0FF2}" type="datetimeFigureOut">
              <a:rPr lang="en-US" smtClean="0"/>
              <a:pPr/>
              <a:t>11/3/2022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D35EC2A-67ED-433D-A13E-D047894DC0C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2B759A-A090-4AD2-9054-C9DB7CFA0FF2}" type="datetimeFigureOut">
              <a:rPr lang="en-US" smtClean="0"/>
              <a:pPr/>
              <a:t>11/3/2022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35EC2A-67ED-433D-A13E-D047894DC0C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2B759A-A090-4AD2-9054-C9DB7CFA0FF2}" type="datetimeFigureOut">
              <a:rPr lang="en-US" smtClean="0"/>
              <a:pPr/>
              <a:t>11/3/2022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35EC2A-67ED-433D-A13E-D047894DC0C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2B759A-A090-4AD2-9054-C9DB7CFA0FF2}" type="datetimeFigureOut">
              <a:rPr lang="en-US" smtClean="0"/>
              <a:pPr/>
              <a:t>11/3/2022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35EC2A-67ED-433D-A13E-D047894DC0C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youtube.com/watch?v=a5ze5PfDEzI&amp;index=2&amp;list=PL87B22B04EC463D3B"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www.youtube.com/watch?v=pq9hBEvFNlM&amp;list=PLD7C6A74DFECE6B3F&amp;index=1" TargetMode="External"/><Relationship Id="rId5" Type="http://schemas.openxmlformats.org/officeDocument/2006/relationships/hyperlink" Target="https://www.youtube.com/watch?v=zfC_GuHiP68" TargetMode="External"/><Relationship Id="rId4" Type="http://schemas.openxmlformats.org/officeDocument/2006/relationships/hyperlink" Target="https://www.youtube.com/watch?v=sB6W2VAx2J8" TargetMode="Externa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amazon.com/Zones-Regulation-Leah-Kuypers/dp/B008M7E0G8/ref=sr_1_1?crid=2QD86YNHSLQIV&amp;keywords=zones+of+regulation+book&amp;qid=1667525328&amp;qu=eyJxc2MiOiIzLjEyIiwicXNhIjoiMy4yNyIsInFzcCI6IjMuMDAifQ%3D%3D&amp;sprefix=zones+%2Caps%2C138&amp;sr=8-1" TargetMode="External"/><Relationship Id="rId2" Type="http://schemas.openxmlformats.org/officeDocument/2006/relationships/hyperlink" Target="http://www.zonesofregulation.com/"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mrsduranteszones.weebly.com/the-zones-of-regulation.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1"/>
            <a:ext cx="7772400" cy="2305050"/>
          </a:xfrm>
        </p:spPr>
        <p:txBody>
          <a:bodyPr>
            <a:normAutofit fontScale="90000"/>
          </a:bodyPr>
          <a:lstStyle/>
          <a:p>
            <a:r>
              <a:rPr lang="en-US" sz="6700" b="1" dirty="0" smtClean="0"/>
              <a:t>The</a:t>
            </a:r>
            <a:r>
              <a:rPr lang="en-US" sz="6700" dirty="0" smtClean="0"/>
              <a:t> </a:t>
            </a:r>
            <a:r>
              <a:rPr lang="en-US" sz="6700" b="1" dirty="0">
                <a:solidFill>
                  <a:srgbClr val="0070C0"/>
                </a:solidFill>
              </a:rPr>
              <a:t>Z</a:t>
            </a:r>
            <a:r>
              <a:rPr lang="en-US" sz="6700" b="1" dirty="0">
                <a:solidFill>
                  <a:srgbClr val="00B050"/>
                </a:solidFill>
              </a:rPr>
              <a:t>O</a:t>
            </a:r>
            <a:r>
              <a:rPr lang="en-US" sz="6700" b="1" dirty="0">
                <a:solidFill>
                  <a:srgbClr val="FFFF00"/>
                </a:solidFill>
              </a:rPr>
              <a:t>N</a:t>
            </a:r>
            <a:r>
              <a:rPr lang="en-US" sz="6700" b="1" dirty="0">
                <a:solidFill>
                  <a:srgbClr val="FF0000"/>
                </a:solidFill>
              </a:rPr>
              <a:t>E</a:t>
            </a:r>
            <a:r>
              <a:rPr lang="en-US" sz="6700" b="1" dirty="0"/>
              <a:t>S of Regulation®</a:t>
            </a:r>
            <a:r>
              <a:rPr lang="en-US" dirty="0"/>
              <a:t/>
            </a:r>
            <a:br>
              <a:rPr lang="en-US" dirty="0"/>
            </a:br>
            <a:endParaRPr lang="en-US" dirty="0"/>
          </a:p>
        </p:txBody>
      </p:sp>
      <p:sp>
        <p:nvSpPr>
          <p:cNvPr id="3" name="Subtitle 2"/>
          <p:cNvSpPr>
            <a:spLocks noGrp="1"/>
          </p:cNvSpPr>
          <p:nvPr>
            <p:ph type="subTitle" idx="1"/>
          </p:nvPr>
        </p:nvSpPr>
        <p:spPr/>
        <p:txBody>
          <a:bodyPr>
            <a:normAutofit/>
          </a:bodyPr>
          <a:lstStyle/>
          <a:p>
            <a:r>
              <a:rPr lang="en-US" dirty="0" smtClean="0">
                <a:solidFill>
                  <a:schemeClr val="tx1"/>
                </a:solidFill>
              </a:rPr>
              <a:t>Tiffany Schuette – School Counselor</a:t>
            </a:r>
          </a:p>
          <a:p>
            <a:r>
              <a:rPr lang="en-US" dirty="0" smtClean="0">
                <a:solidFill>
                  <a:schemeClr val="tx1"/>
                </a:solidFill>
              </a:rPr>
              <a:t>New Holstein Elementary School</a:t>
            </a:r>
            <a:endParaRPr lang="en-US"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Implementing The </a:t>
            </a:r>
            <a:r>
              <a:rPr lang="en-US" b="1" dirty="0" smtClean="0">
                <a:solidFill>
                  <a:srgbClr val="0070C0"/>
                </a:solidFill>
              </a:rPr>
              <a:t>Z</a:t>
            </a:r>
            <a:r>
              <a:rPr lang="en-US" b="1" dirty="0" smtClean="0">
                <a:solidFill>
                  <a:srgbClr val="00B050"/>
                </a:solidFill>
              </a:rPr>
              <a:t>O</a:t>
            </a:r>
            <a:r>
              <a:rPr lang="en-US" b="1" dirty="0" smtClean="0">
                <a:solidFill>
                  <a:srgbClr val="FFFF00"/>
                </a:solidFill>
              </a:rPr>
              <a:t>N</a:t>
            </a:r>
            <a:r>
              <a:rPr lang="en-US" b="1" dirty="0" smtClean="0">
                <a:solidFill>
                  <a:srgbClr val="FF0000"/>
                </a:solidFill>
              </a:rPr>
              <a:t>E</a:t>
            </a:r>
            <a:r>
              <a:rPr lang="en-US" b="1" dirty="0" smtClean="0"/>
              <a:t>S </a:t>
            </a:r>
            <a:r>
              <a:rPr lang="en-US" dirty="0" smtClean="0"/>
              <a:t>School-wide </a:t>
            </a:r>
            <a:r>
              <a:rPr lang="en-US" sz="2700" dirty="0" smtClean="0"/>
              <a:t>(continued)</a:t>
            </a:r>
            <a:endParaRPr lang="en-US" sz="2700" dirty="0"/>
          </a:p>
        </p:txBody>
      </p:sp>
      <p:sp>
        <p:nvSpPr>
          <p:cNvPr id="3" name="Content Placeholder 2"/>
          <p:cNvSpPr>
            <a:spLocks noGrp="1"/>
          </p:cNvSpPr>
          <p:nvPr>
            <p:ph idx="1"/>
          </p:nvPr>
        </p:nvSpPr>
        <p:spPr/>
        <p:txBody>
          <a:bodyPr>
            <a:normAutofit fontScale="92500" lnSpcReduction="20000"/>
          </a:bodyPr>
          <a:lstStyle/>
          <a:p>
            <a:r>
              <a:rPr lang="en-US" dirty="0" smtClean="0"/>
              <a:t>Use The </a:t>
            </a:r>
            <a:r>
              <a:rPr lang="en-US" b="1" dirty="0" smtClean="0"/>
              <a:t>ZONES</a:t>
            </a:r>
            <a:r>
              <a:rPr lang="en-US" dirty="0" smtClean="0"/>
              <a:t> language school-wide and encourage students to be aware of what Zone they are in so they can self-regulate their reactions and behaviors. </a:t>
            </a:r>
          </a:p>
          <a:p>
            <a:r>
              <a:rPr lang="en-US" dirty="0" smtClean="0"/>
              <a:t>Once they are aware of what Zone they are in, you can help them move to the Green Zone (happy, calm, ready to learn etc.) </a:t>
            </a:r>
          </a:p>
          <a:p>
            <a:r>
              <a:rPr lang="en-US" dirty="0" smtClean="0"/>
              <a:t>Post the Zones chart</a:t>
            </a:r>
          </a:p>
          <a:p>
            <a:r>
              <a:rPr lang="en-US" dirty="0" smtClean="0"/>
              <a:t>Upper grades make their own toolbox</a:t>
            </a:r>
          </a:p>
          <a:p>
            <a:r>
              <a:rPr lang="en-US" dirty="0" smtClean="0"/>
              <a:t>Lower grades (K-2) Teachers may choose to have a toolbox posted in which they can add strategies</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0070C0"/>
                </a:solidFill>
              </a:rPr>
              <a:t>Z</a:t>
            </a:r>
            <a:r>
              <a:rPr lang="en-US" b="1" dirty="0" smtClean="0">
                <a:solidFill>
                  <a:srgbClr val="00B050"/>
                </a:solidFill>
              </a:rPr>
              <a:t>O</a:t>
            </a:r>
            <a:r>
              <a:rPr lang="en-US" b="1" dirty="0" smtClean="0">
                <a:solidFill>
                  <a:srgbClr val="FFFF00"/>
                </a:solidFill>
              </a:rPr>
              <a:t>N</a:t>
            </a:r>
            <a:r>
              <a:rPr lang="en-US" b="1" dirty="0" smtClean="0">
                <a:solidFill>
                  <a:srgbClr val="FF0000"/>
                </a:solidFill>
              </a:rPr>
              <a:t>E</a:t>
            </a:r>
            <a:r>
              <a:rPr lang="en-US" b="1" dirty="0" smtClean="0"/>
              <a:t>S </a:t>
            </a:r>
            <a:r>
              <a:rPr lang="en-US" dirty="0" smtClean="0"/>
              <a:t>Lesson Plans and Videos</a:t>
            </a:r>
            <a:endParaRPr lang="en-US" dirty="0"/>
          </a:p>
        </p:txBody>
      </p:sp>
      <p:sp>
        <p:nvSpPr>
          <p:cNvPr id="3" name="Content Placeholder 2"/>
          <p:cNvSpPr>
            <a:spLocks noGrp="1"/>
          </p:cNvSpPr>
          <p:nvPr>
            <p:ph idx="1"/>
          </p:nvPr>
        </p:nvSpPr>
        <p:spPr/>
        <p:txBody>
          <a:bodyPr>
            <a:normAutofit fontScale="92500" lnSpcReduction="10000"/>
          </a:bodyPr>
          <a:lstStyle/>
          <a:p>
            <a:r>
              <a:rPr lang="en-US" u="sng" dirty="0" smtClean="0"/>
              <a:t>How to access all materials (&amp; Lesson Plans!):</a:t>
            </a:r>
            <a:endParaRPr lang="en-US" dirty="0" smtClean="0"/>
          </a:p>
          <a:p>
            <a:pPr lvl="0"/>
            <a:r>
              <a:rPr lang="en-US" dirty="0" smtClean="0"/>
              <a:t>Google: New Holstein School District</a:t>
            </a:r>
          </a:p>
          <a:p>
            <a:pPr lvl="0"/>
            <a:r>
              <a:rPr lang="en-US" dirty="0" smtClean="0"/>
              <a:t>Click on </a:t>
            </a:r>
            <a:r>
              <a:rPr lang="en-US" dirty="0" smtClean="0"/>
              <a:t>Main Menu (top right corner)</a:t>
            </a:r>
            <a:endParaRPr lang="en-US" dirty="0" smtClean="0"/>
          </a:p>
          <a:p>
            <a:pPr lvl="0"/>
            <a:r>
              <a:rPr lang="en-US" dirty="0" smtClean="0"/>
              <a:t>Click on Staff Listing</a:t>
            </a:r>
          </a:p>
          <a:p>
            <a:pPr lvl="0"/>
            <a:r>
              <a:rPr lang="en-US" dirty="0" smtClean="0"/>
              <a:t>Under Last Name Contains: enter </a:t>
            </a:r>
            <a:r>
              <a:rPr lang="en-US" i="1" dirty="0" smtClean="0"/>
              <a:t>Schuette</a:t>
            </a:r>
            <a:endParaRPr lang="en-US" dirty="0" smtClean="0"/>
          </a:p>
          <a:p>
            <a:pPr lvl="0"/>
            <a:r>
              <a:rPr lang="en-US" dirty="0" smtClean="0"/>
              <a:t>Click on </a:t>
            </a:r>
            <a:r>
              <a:rPr lang="en-US" u="sng" dirty="0" smtClean="0"/>
              <a:t>Web site</a:t>
            </a:r>
            <a:endParaRPr lang="en-US" dirty="0" smtClean="0"/>
          </a:p>
          <a:p>
            <a:pPr lvl="0"/>
            <a:r>
              <a:rPr lang="en-US" dirty="0" smtClean="0"/>
              <a:t>On the </a:t>
            </a:r>
            <a:r>
              <a:rPr lang="en-US" dirty="0" smtClean="0"/>
              <a:t>upper right, scroll over faculty menu and click </a:t>
            </a:r>
            <a:r>
              <a:rPr lang="en-US" dirty="0" smtClean="0"/>
              <a:t>on WSCA Conference Attendees</a:t>
            </a:r>
          </a:p>
          <a:p>
            <a:r>
              <a:rPr lang="en-US" dirty="0" smtClean="0"/>
              <a:t>Any Questions? tschuette@nhsd.k12.wi.us</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0C0"/>
                </a:solidFill>
              </a:rPr>
              <a:t>Z</a:t>
            </a:r>
            <a:r>
              <a:rPr lang="en-US" b="1" dirty="0">
                <a:solidFill>
                  <a:srgbClr val="00B050"/>
                </a:solidFill>
              </a:rPr>
              <a:t>O</a:t>
            </a:r>
            <a:r>
              <a:rPr lang="en-US" b="1" dirty="0">
                <a:solidFill>
                  <a:srgbClr val="FFFF00"/>
                </a:solidFill>
              </a:rPr>
              <a:t>N</a:t>
            </a:r>
            <a:r>
              <a:rPr lang="en-US" b="1" dirty="0">
                <a:solidFill>
                  <a:srgbClr val="FF0000"/>
                </a:solidFill>
              </a:rPr>
              <a:t>E</a:t>
            </a:r>
            <a:r>
              <a:rPr lang="en-US" b="1" dirty="0"/>
              <a:t>S </a:t>
            </a:r>
            <a:r>
              <a:rPr lang="en-US" dirty="0"/>
              <a:t>Lesson Plans </a:t>
            </a:r>
            <a:r>
              <a:rPr lang="en-US" dirty="0" smtClean="0"/>
              <a:t>- Introductory</a:t>
            </a:r>
            <a:endParaRPr lang="en-US" dirty="0"/>
          </a:p>
        </p:txBody>
      </p:sp>
      <p:sp>
        <p:nvSpPr>
          <p:cNvPr id="3" name="Content Placeholder 2"/>
          <p:cNvSpPr>
            <a:spLocks noGrp="1"/>
          </p:cNvSpPr>
          <p:nvPr>
            <p:ph idx="1"/>
          </p:nvPr>
        </p:nvSpPr>
        <p:spPr/>
        <p:txBody>
          <a:bodyPr/>
          <a:lstStyle/>
          <a:p>
            <a:pPr marL="0" indent="0">
              <a:buNone/>
            </a:pPr>
            <a:r>
              <a:rPr lang="en-US" b="1" u="sng" dirty="0" smtClean="0"/>
              <a:t>ALL</a:t>
            </a:r>
            <a:r>
              <a:rPr lang="en-US" dirty="0" smtClean="0"/>
              <a:t> LESSON PLANS ARE ON MY WEBSITE</a:t>
            </a:r>
          </a:p>
          <a:p>
            <a:r>
              <a:rPr lang="en-US" dirty="0" smtClean="0"/>
              <a:t>Go over Zones Chart</a:t>
            </a:r>
          </a:p>
          <a:p>
            <a:r>
              <a:rPr lang="en-US" dirty="0" smtClean="0"/>
              <a:t>Explain different strategies that can be used to move to the Green Zone</a:t>
            </a:r>
            <a:r>
              <a:rPr lang="en-US" dirty="0" smtClean="0"/>
              <a:t>.</a:t>
            </a:r>
          </a:p>
          <a:p>
            <a:r>
              <a:rPr lang="en-US" dirty="0" smtClean="0"/>
              <a:t>Be sure to always mention that there is no such thing as a bad zone. </a:t>
            </a:r>
            <a:endParaRPr lang="en-US" dirty="0" smtClean="0"/>
          </a:p>
          <a:p>
            <a:r>
              <a:rPr lang="en-US" dirty="0" smtClean="0"/>
              <a:t>Watch YouTube Videos describing each Zone</a:t>
            </a:r>
          </a:p>
          <a:p>
            <a:r>
              <a:rPr lang="en-US" dirty="0" smtClean="0"/>
              <a:t>Fill out Toolbox (Grades 2-5)</a:t>
            </a:r>
            <a:endParaRPr lang="en-US" dirty="0"/>
          </a:p>
        </p:txBody>
      </p:sp>
    </p:spTree>
    <p:extLst>
      <p:ext uri="{BB962C8B-B14F-4D97-AF65-F5344CB8AC3E}">
        <p14:creationId xmlns:p14="http://schemas.microsoft.com/office/powerpoint/2010/main" val="36839693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Z</a:t>
            </a:r>
            <a:r>
              <a:rPr lang="en-US" b="1" dirty="0" smtClean="0">
                <a:solidFill>
                  <a:srgbClr val="00B050"/>
                </a:solidFill>
              </a:rPr>
              <a:t>O</a:t>
            </a:r>
            <a:r>
              <a:rPr lang="en-US" b="1" dirty="0" smtClean="0">
                <a:solidFill>
                  <a:srgbClr val="FFFF00"/>
                </a:solidFill>
              </a:rPr>
              <a:t>N</a:t>
            </a:r>
            <a:r>
              <a:rPr lang="en-US" b="1" dirty="0" smtClean="0">
                <a:solidFill>
                  <a:srgbClr val="FF0000"/>
                </a:solidFill>
              </a:rPr>
              <a:t>E</a:t>
            </a:r>
            <a:r>
              <a:rPr lang="en-US" b="1" dirty="0" smtClean="0"/>
              <a:t>S </a:t>
            </a:r>
            <a:r>
              <a:rPr lang="en-US" dirty="0" smtClean="0"/>
              <a:t>Lesson Plans and Videos</a:t>
            </a:r>
            <a:endParaRPr lang="en-US" dirty="0"/>
          </a:p>
        </p:txBody>
      </p:sp>
      <p:sp>
        <p:nvSpPr>
          <p:cNvPr id="3" name="Content Placeholder 2"/>
          <p:cNvSpPr>
            <a:spLocks noGrp="1"/>
          </p:cNvSpPr>
          <p:nvPr>
            <p:ph idx="1"/>
          </p:nvPr>
        </p:nvSpPr>
        <p:spPr/>
        <p:txBody>
          <a:bodyPr>
            <a:normAutofit fontScale="85000" lnSpcReduction="20000"/>
          </a:bodyPr>
          <a:lstStyle/>
          <a:p>
            <a:pPr lvl="1">
              <a:buFont typeface="Arial" pitchFamily="34" charset="0"/>
              <a:buChar char="•"/>
            </a:pPr>
            <a:r>
              <a:rPr lang="en-US" dirty="0" smtClean="0"/>
              <a:t>Here is a video on what it looks like to be in the Blue Zone (Barbie crying and upset): </a:t>
            </a:r>
            <a:r>
              <a:rPr lang="en-US" u="sng" dirty="0" smtClean="0">
                <a:hlinkClick r:id="rId3"/>
              </a:rPr>
              <a:t>http://www.youtube.com/watch?v=a5ze5PfDEzI&amp;index=2&amp;list=PL87B22B04EC463D3B</a:t>
            </a:r>
            <a:r>
              <a:rPr lang="en-US" dirty="0" smtClean="0"/>
              <a:t> </a:t>
            </a:r>
          </a:p>
          <a:p>
            <a:pPr lvl="1">
              <a:buFont typeface="Arial" pitchFamily="34" charset="0"/>
              <a:buChar char="•"/>
            </a:pPr>
            <a:r>
              <a:rPr lang="en-US" dirty="0" smtClean="0"/>
              <a:t>Here is a video on what it looks like to be in the Green Zone: (Finding </a:t>
            </a:r>
            <a:r>
              <a:rPr lang="en-US" dirty="0" err="1" smtClean="0"/>
              <a:t>Nemo</a:t>
            </a:r>
            <a:r>
              <a:rPr lang="en-US" dirty="0" smtClean="0"/>
              <a:t>: Just Keep Swimming): </a:t>
            </a:r>
            <a:r>
              <a:rPr lang="en-US" u="sng" dirty="0" smtClean="0">
                <a:hlinkClick r:id="rId4"/>
              </a:rPr>
              <a:t>https://www.youtube.com/watch?v=sB6W2VAx2J8</a:t>
            </a:r>
            <a:r>
              <a:rPr lang="en-US" dirty="0" smtClean="0"/>
              <a:t> </a:t>
            </a:r>
          </a:p>
          <a:p>
            <a:pPr lvl="1">
              <a:buFont typeface="Arial" pitchFamily="34" charset="0"/>
              <a:buChar char="•"/>
            </a:pPr>
            <a:r>
              <a:rPr lang="en-US" dirty="0" smtClean="0"/>
              <a:t>Here is a video on what it looks like to be in the Yellow Zone (Mike’s New Car): </a:t>
            </a:r>
            <a:r>
              <a:rPr lang="en-US" u="sng" dirty="0">
                <a:hlinkClick r:id="rId5"/>
              </a:rPr>
              <a:t>https://</a:t>
            </a:r>
            <a:r>
              <a:rPr lang="en-US" u="sng" dirty="0" smtClean="0">
                <a:hlinkClick r:id="rId5"/>
              </a:rPr>
              <a:t>www.youtube.com/watch?v=zfC_GuHiP68</a:t>
            </a:r>
            <a:endParaRPr lang="en-US" u="sng" dirty="0" smtClean="0"/>
          </a:p>
          <a:p>
            <a:pPr lvl="1">
              <a:buFont typeface="Arial" pitchFamily="34" charset="0"/>
              <a:buChar char="•"/>
            </a:pPr>
            <a:r>
              <a:rPr lang="en-US" dirty="0" smtClean="0"/>
              <a:t>Here is a video on what it looks like to be in the Red Zone (Lucy mad in Charlie Brown): </a:t>
            </a:r>
            <a:r>
              <a:rPr lang="en-US" u="sng" dirty="0" smtClean="0">
                <a:hlinkClick r:id="rId6"/>
              </a:rPr>
              <a:t>http://www.youtube.com/watch?v=pq9hBEvFNlM&amp;list=PLD7C6A74DFECE6B3F&amp;index=1</a:t>
            </a:r>
            <a:endParaRPr lang="en-US" dirty="0" smtClean="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4294967295"/>
          </p:nvPr>
        </p:nvPicPr>
        <p:blipFill>
          <a:blip r:embed="rId2" cstate="print"/>
          <a:srcRect/>
          <a:stretch>
            <a:fillRect/>
          </a:stretch>
        </p:blipFill>
        <p:spPr bwMode="auto">
          <a:xfrm>
            <a:off x="304800" y="228600"/>
            <a:ext cx="8458200" cy="658861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Tools and</a:t>
            </a:r>
            <a:r>
              <a:rPr lang="en-US" b="1" dirty="0" smtClean="0">
                <a:solidFill>
                  <a:srgbClr val="0070C0"/>
                </a:solidFill>
              </a:rPr>
              <a:t> Z</a:t>
            </a:r>
            <a:r>
              <a:rPr lang="en-US" b="1" dirty="0" smtClean="0">
                <a:solidFill>
                  <a:srgbClr val="00B050"/>
                </a:solidFill>
              </a:rPr>
              <a:t>O</a:t>
            </a:r>
            <a:r>
              <a:rPr lang="en-US" b="1" dirty="0" smtClean="0">
                <a:solidFill>
                  <a:srgbClr val="FFFF00"/>
                </a:solidFill>
              </a:rPr>
              <a:t>N</a:t>
            </a:r>
            <a:r>
              <a:rPr lang="en-US" b="1" dirty="0" smtClean="0">
                <a:solidFill>
                  <a:srgbClr val="FF0000"/>
                </a:solidFill>
              </a:rPr>
              <a:t>E</a:t>
            </a:r>
            <a:r>
              <a:rPr lang="en-US" b="1" dirty="0" smtClean="0"/>
              <a:t>S</a:t>
            </a:r>
            <a:r>
              <a:rPr lang="en-US" dirty="0" smtClean="0"/>
              <a:t> Visuals</a:t>
            </a:r>
            <a:endParaRPr lang="en-US" dirty="0"/>
          </a:p>
        </p:txBody>
      </p:sp>
      <p:pic>
        <p:nvPicPr>
          <p:cNvPr id="3074" name="Picture 2"/>
          <p:cNvPicPr>
            <a:picLocks noGrp="1" noChangeAspect="1" noChangeArrowheads="1"/>
          </p:cNvPicPr>
          <p:nvPr>
            <p:ph idx="1"/>
          </p:nvPr>
        </p:nvPicPr>
        <p:blipFill>
          <a:blip r:embed="rId3" cstate="print"/>
          <a:srcRect/>
          <a:stretch>
            <a:fillRect/>
          </a:stretch>
        </p:blipFill>
        <p:spPr bwMode="auto">
          <a:xfrm>
            <a:off x="838200" y="1524000"/>
            <a:ext cx="7385746" cy="442413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Tools and</a:t>
            </a:r>
            <a:r>
              <a:rPr lang="en-US" b="1" dirty="0" smtClean="0">
                <a:solidFill>
                  <a:srgbClr val="0070C0"/>
                </a:solidFill>
              </a:rPr>
              <a:t> Z</a:t>
            </a:r>
            <a:r>
              <a:rPr lang="en-US" b="1" dirty="0" smtClean="0">
                <a:solidFill>
                  <a:srgbClr val="00B050"/>
                </a:solidFill>
              </a:rPr>
              <a:t>O</a:t>
            </a:r>
            <a:r>
              <a:rPr lang="en-US" b="1" dirty="0" smtClean="0">
                <a:solidFill>
                  <a:srgbClr val="FFFF00"/>
                </a:solidFill>
              </a:rPr>
              <a:t>N</a:t>
            </a:r>
            <a:r>
              <a:rPr lang="en-US" b="1" dirty="0" smtClean="0">
                <a:solidFill>
                  <a:srgbClr val="FF0000"/>
                </a:solidFill>
              </a:rPr>
              <a:t>E</a:t>
            </a:r>
            <a:r>
              <a:rPr lang="en-US" b="1" dirty="0" smtClean="0"/>
              <a:t>S</a:t>
            </a:r>
            <a:r>
              <a:rPr lang="en-US" dirty="0" smtClean="0"/>
              <a:t> Visuals</a:t>
            </a:r>
            <a:endParaRPr lang="en-US" dirty="0"/>
          </a:p>
        </p:txBody>
      </p:sp>
      <p:pic>
        <p:nvPicPr>
          <p:cNvPr id="4098" name="Picture 2"/>
          <p:cNvPicPr>
            <a:picLocks noGrp="1" noChangeAspect="1" noChangeArrowheads="1"/>
          </p:cNvPicPr>
          <p:nvPr>
            <p:ph idx="1"/>
          </p:nvPr>
        </p:nvPicPr>
        <p:blipFill>
          <a:blip r:embed="rId2" cstate="print"/>
          <a:srcRect/>
          <a:stretch>
            <a:fillRect/>
          </a:stretch>
        </p:blipFill>
        <p:spPr bwMode="auto">
          <a:xfrm>
            <a:off x="533400" y="1752600"/>
            <a:ext cx="8211072" cy="406796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Tools and</a:t>
            </a:r>
            <a:r>
              <a:rPr lang="en-US" b="1" dirty="0" smtClean="0">
                <a:solidFill>
                  <a:srgbClr val="0070C0"/>
                </a:solidFill>
              </a:rPr>
              <a:t> Z</a:t>
            </a:r>
            <a:r>
              <a:rPr lang="en-US" b="1" dirty="0" smtClean="0">
                <a:solidFill>
                  <a:srgbClr val="00B050"/>
                </a:solidFill>
              </a:rPr>
              <a:t>O</a:t>
            </a:r>
            <a:r>
              <a:rPr lang="en-US" b="1" dirty="0" smtClean="0">
                <a:solidFill>
                  <a:srgbClr val="FFFF00"/>
                </a:solidFill>
              </a:rPr>
              <a:t>N</a:t>
            </a:r>
            <a:r>
              <a:rPr lang="en-US" b="1" dirty="0" smtClean="0">
                <a:solidFill>
                  <a:srgbClr val="FF0000"/>
                </a:solidFill>
              </a:rPr>
              <a:t>E</a:t>
            </a:r>
            <a:r>
              <a:rPr lang="en-US" b="1" dirty="0" smtClean="0"/>
              <a:t>S</a:t>
            </a:r>
            <a:r>
              <a:rPr lang="en-US" dirty="0" smtClean="0"/>
              <a:t> Visuals</a:t>
            </a:r>
            <a:endParaRPr lang="en-US" dirty="0"/>
          </a:p>
        </p:txBody>
      </p:sp>
      <p:pic>
        <p:nvPicPr>
          <p:cNvPr id="1026" name="Picture 2"/>
          <p:cNvPicPr>
            <a:picLocks noGrp="1" noChangeAspect="1" noChangeArrowheads="1"/>
          </p:cNvPicPr>
          <p:nvPr>
            <p:ph idx="1"/>
          </p:nvPr>
        </p:nvPicPr>
        <p:blipFill>
          <a:blip r:embed="rId3" cstate="print"/>
          <a:srcRect/>
          <a:stretch>
            <a:fillRect/>
          </a:stretch>
        </p:blipFill>
        <p:spPr bwMode="auto">
          <a:xfrm>
            <a:off x="494616" y="1295400"/>
            <a:ext cx="8344584" cy="525510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Tools and</a:t>
            </a:r>
            <a:r>
              <a:rPr lang="en-US" b="1" dirty="0" smtClean="0">
                <a:solidFill>
                  <a:srgbClr val="0070C0"/>
                </a:solidFill>
              </a:rPr>
              <a:t> Z</a:t>
            </a:r>
            <a:r>
              <a:rPr lang="en-US" b="1" dirty="0" smtClean="0">
                <a:solidFill>
                  <a:srgbClr val="00B050"/>
                </a:solidFill>
              </a:rPr>
              <a:t>O</a:t>
            </a:r>
            <a:r>
              <a:rPr lang="en-US" b="1" dirty="0" smtClean="0">
                <a:solidFill>
                  <a:srgbClr val="FFFF00"/>
                </a:solidFill>
              </a:rPr>
              <a:t>N</a:t>
            </a:r>
            <a:r>
              <a:rPr lang="en-US" b="1" dirty="0" smtClean="0">
                <a:solidFill>
                  <a:srgbClr val="FF0000"/>
                </a:solidFill>
              </a:rPr>
              <a:t>E</a:t>
            </a:r>
            <a:r>
              <a:rPr lang="en-US" b="1" dirty="0" smtClean="0"/>
              <a:t>S</a:t>
            </a:r>
            <a:r>
              <a:rPr lang="en-US" dirty="0" smtClean="0"/>
              <a:t> Visuals</a:t>
            </a:r>
            <a:endParaRPr lang="en-US"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838200" y="1058437"/>
            <a:ext cx="7391400" cy="57995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Benefits to The </a:t>
            </a:r>
            <a:r>
              <a:rPr lang="en-US" b="1" dirty="0" smtClean="0">
                <a:solidFill>
                  <a:srgbClr val="0070C0"/>
                </a:solidFill>
              </a:rPr>
              <a:t>Z</a:t>
            </a:r>
            <a:r>
              <a:rPr lang="en-US" b="1" dirty="0" smtClean="0">
                <a:solidFill>
                  <a:srgbClr val="00B050"/>
                </a:solidFill>
              </a:rPr>
              <a:t>O</a:t>
            </a:r>
            <a:r>
              <a:rPr lang="en-US" b="1" dirty="0" smtClean="0">
                <a:solidFill>
                  <a:srgbClr val="FFFF00"/>
                </a:solidFill>
              </a:rPr>
              <a:t>N</a:t>
            </a:r>
            <a:r>
              <a:rPr lang="en-US" b="1" dirty="0" smtClean="0">
                <a:solidFill>
                  <a:srgbClr val="FF0000"/>
                </a:solidFill>
              </a:rPr>
              <a:t>E</a:t>
            </a:r>
            <a:r>
              <a:rPr lang="en-US" b="1" dirty="0" smtClean="0"/>
              <a:t>S </a:t>
            </a:r>
            <a:r>
              <a:rPr lang="en-US" dirty="0" smtClean="0"/>
              <a:t>at the Elementary School Level</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LANGUAGE!!!! A common language for all staff to use with students. </a:t>
            </a:r>
          </a:p>
          <a:p>
            <a:pPr lvl="1"/>
            <a:r>
              <a:rPr lang="en-US" dirty="0" smtClean="0"/>
              <a:t>For example: A student comes to school in the morning and looks tired and is moving slowly. A teacher can say “You seem like you are in the Blue Zone.” The student recognizes they are in Blue Zone and use strategies to move to Green. </a:t>
            </a:r>
          </a:p>
          <a:p>
            <a:r>
              <a:rPr lang="en-US" dirty="0" smtClean="0"/>
              <a:t>The Zones of Regulation are simple for kids to understand. </a:t>
            </a:r>
          </a:p>
          <a:p>
            <a:r>
              <a:rPr lang="en-US" dirty="0" smtClean="0"/>
              <a:t>Kids know the different colors, recognize their feelings and use strategies to move to Green Zone (calm down or feel okay). </a:t>
            </a:r>
          </a:p>
          <a:p>
            <a:r>
              <a:rPr lang="en-US" dirty="0" smtClean="0"/>
              <a:t>As a result students learn to self-regulate.</a:t>
            </a:r>
          </a:p>
          <a:p>
            <a:r>
              <a:rPr lang="en-US" dirty="0" smtClean="0"/>
              <a:t>After the initial introductory lessons are administered the continuing implementation lessons are delivered.</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What are The </a:t>
            </a:r>
            <a:r>
              <a:rPr lang="en-US" sz="4000" b="1" dirty="0" smtClean="0">
                <a:solidFill>
                  <a:srgbClr val="0070C0"/>
                </a:solidFill>
              </a:rPr>
              <a:t>Z</a:t>
            </a:r>
            <a:r>
              <a:rPr lang="en-US" sz="4000" b="1" dirty="0" smtClean="0">
                <a:solidFill>
                  <a:srgbClr val="00B050"/>
                </a:solidFill>
              </a:rPr>
              <a:t>O</a:t>
            </a:r>
            <a:r>
              <a:rPr lang="en-US" sz="4000" b="1" dirty="0" smtClean="0">
                <a:solidFill>
                  <a:srgbClr val="FFFF00"/>
                </a:solidFill>
              </a:rPr>
              <a:t>N</a:t>
            </a:r>
            <a:r>
              <a:rPr lang="en-US" sz="4000" b="1" dirty="0" smtClean="0">
                <a:solidFill>
                  <a:srgbClr val="FF0000"/>
                </a:solidFill>
              </a:rPr>
              <a:t>E</a:t>
            </a:r>
            <a:r>
              <a:rPr lang="en-US" sz="4000" b="1" dirty="0" smtClean="0"/>
              <a:t>S </a:t>
            </a:r>
            <a:r>
              <a:rPr lang="en-US" sz="4000" dirty="0" smtClean="0"/>
              <a:t>of Regulation®? </a:t>
            </a:r>
            <a:endParaRPr lang="en-US" sz="4000" dirty="0"/>
          </a:p>
        </p:txBody>
      </p:sp>
      <p:sp>
        <p:nvSpPr>
          <p:cNvPr id="3" name="Content Placeholder 2"/>
          <p:cNvSpPr>
            <a:spLocks noGrp="1"/>
          </p:cNvSpPr>
          <p:nvPr>
            <p:ph idx="1"/>
          </p:nvPr>
        </p:nvSpPr>
        <p:spPr/>
        <p:txBody>
          <a:bodyPr>
            <a:normAutofit fontScale="85000" lnSpcReduction="10000"/>
          </a:bodyPr>
          <a:lstStyle/>
          <a:p>
            <a:r>
              <a:rPr lang="en-US" dirty="0" smtClean="0"/>
              <a:t>The </a:t>
            </a:r>
            <a:r>
              <a:rPr lang="en-US" b="1" dirty="0" smtClean="0"/>
              <a:t>ZONES</a:t>
            </a:r>
            <a:r>
              <a:rPr lang="en-US" dirty="0" smtClean="0"/>
              <a:t> is a concept designed by Leah </a:t>
            </a:r>
            <a:r>
              <a:rPr lang="en-US" dirty="0" err="1" smtClean="0"/>
              <a:t>Kuypers</a:t>
            </a:r>
            <a:r>
              <a:rPr lang="en-US" dirty="0" smtClean="0"/>
              <a:t>, licensed occupational therapist, to help a student gain skills in the area of self-regulation.</a:t>
            </a:r>
          </a:p>
          <a:p>
            <a:r>
              <a:rPr lang="en-US" dirty="0" smtClean="0"/>
              <a:t> Self-regulation can go by many names, such as self-control, self-management, and impulse control. It is defined as the best state of alertness of both the body and emotions for the specific situation. </a:t>
            </a:r>
          </a:p>
          <a:p>
            <a:r>
              <a:rPr lang="en-US" dirty="0" smtClean="0"/>
              <a:t>For example, when a student plays on the playground or in a competitive game, it is beneficial to have a higher state of alertness. However, that same state would not be appropriate in the library. </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a:t>
            </a:r>
            <a:r>
              <a:rPr lang="en-US" b="1" dirty="0">
                <a:solidFill>
                  <a:srgbClr val="0070C0"/>
                </a:solidFill>
              </a:rPr>
              <a:t>Z</a:t>
            </a:r>
            <a:r>
              <a:rPr lang="en-US" b="1" dirty="0">
                <a:solidFill>
                  <a:srgbClr val="00B050"/>
                </a:solidFill>
              </a:rPr>
              <a:t>O</a:t>
            </a:r>
            <a:r>
              <a:rPr lang="en-US" b="1" dirty="0">
                <a:solidFill>
                  <a:srgbClr val="FFFF00"/>
                </a:solidFill>
              </a:rPr>
              <a:t>N</a:t>
            </a:r>
            <a:r>
              <a:rPr lang="en-US" b="1" dirty="0">
                <a:solidFill>
                  <a:srgbClr val="FF0000"/>
                </a:solidFill>
              </a:rPr>
              <a:t>E</a:t>
            </a:r>
            <a:r>
              <a:rPr lang="en-US" b="1" dirty="0"/>
              <a:t>S </a:t>
            </a:r>
            <a:r>
              <a:rPr lang="en-US" dirty="0" smtClean="0"/>
              <a:t>Lessons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Year 1 - Introduced the Zones of Regulation</a:t>
            </a:r>
          </a:p>
          <a:p>
            <a:r>
              <a:rPr lang="en-US" dirty="0" smtClean="0"/>
              <a:t>Year 2 </a:t>
            </a:r>
          </a:p>
          <a:p>
            <a:pPr lvl="1"/>
            <a:r>
              <a:rPr lang="en-US" dirty="0" smtClean="0"/>
              <a:t>4K/5K Lessons Introduce Zones</a:t>
            </a:r>
          </a:p>
          <a:p>
            <a:pPr lvl="1"/>
            <a:r>
              <a:rPr lang="en-US" dirty="0" smtClean="0"/>
              <a:t>Each grade in 1</a:t>
            </a:r>
            <a:r>
              <a:rPr lang="en-US" baseline="30000" dirty="0" smtClean="0"/>
              <a:t>st</a:t>
            </a:r>
            <a:r>
              <a:rPr lang="en-US" dirty="0" smtClean="0"/>
              <a:t> through 5</a:t>
            </a:r>
            <a:r>
              <a:rPr lang="en-US" baseline="30000" dirty="0" smtClean="0"/>
              <a:t>th</a:t>
            </a:r>
            <a:r>
              <a:rPr lang="en-US" dirty="0" smtClean="0"/>
              <a:t> have different lessons that focus more on using tools and strategies to self-regulate.</a:t>
            </a:r>
          </a:p>
          <a:p>
            <a:r>
              <a:rPr lang="en-US" dirty="0" smtClean="0"/>
              <a:t>Continuing implementation</a:t>
            </a:r>
            <a:endParaRPr lang="en-US" dirty="0"/>
          </a:p>
          <a:p>
            <a:pPr lvl="1"/>
            <a:r>
              <a:rPr lang="en-US" dirty="0" smtClean="0"/>
              <a:t>The Year 2 lessons are designed to use year after year to provide further education for the Zones in Grades 4K through 5</a:t>
            </a:r>
            <a:r>
              <a:rPr lang="en-US" baseline="30000" dirty="0" smtClean="0"/>
              <a:t>th</a:t>
            </a:r>
            <a:r>
              <a:rPr lang="en-US" dirty="0" smtClean="0"/>
              <a:t> Grade.  </a:t>
            </a:r>
            <a:endParaRPr lang="en-US" dirty="0"/>
          </a:p>
        </p:txBody>
      </p:sp>
    </p:spTree>
    <p:extLst>
      <p:ext uri="{BB962C8B-B14F-4D97-AF65-F5344CB8AC3E}">
        <p14:creationId xmlns:p14="http://schemas.microsoft.com/office/powerpoint/2010/main" val="14783813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Lesson </a:t>
            </a:r>
            <a:r>
              <a:rPr lang="en-US" sz="3600" dirty="0"/>
              <a:t>Plans – </a:t>
            </a:r>
            <a:r>
              <a:rPr lang="en-US" sz="3600" dirty="0" smtClean="0"/>
              <a:t>Derived from the </a:t>
            </a:r>
            <a:r>
              <a:rPr lang="en-US" sz="3600" b="1" dirty="0" smtClean="0">
                <a:solidFill>
                  <a:srgbClr val="0070C0"/>
                </a:solidFill>
              </a:rPr>
              <a:t>Z</a:t>
            </a:r>
            <a:r>
              <a:rPr lang="en-US" sz="3600" b="1" dirty="0" smtClean="0">
                <a:solidFill>
                  <a:srgbClr val="00B050"/>
                </a:solidFill>
              </a:rPr>
              <a:t>O</a:t>
            </a:r>
            <a:r>
              <a:rPr lang="en-US" sz="3600" b="1" dirty="0" smtClean="0">
                <a:solidFill>
                  <a:srgbClr val="FFFF00"/>
                </a:solidFill>
              </a:rPr>
              <a:t>N</a:t>
            </a:r>
            <a:r>
              <a:rPr lang="en-US" sz="3600" b="1" dirty="0" smtClean="0">
                <a:solidFill>
                  <a:srgbClr val="FF0000"/>
                </a:solidFill>
              </a:rPr>
              <a:t>E</a:t>
            </a:r>
            <a:r>
              <a:rPr lang="en-US" sz="3600" b="1" dirty="0" smtClean="0"/>
              <a:t>S </a:t>
            </a:r>
            <a:r>
              <a:rPr lang="en-US" sz="3600" dirty="0" smtClean="0"/>
              <a:t>of Regulation Book by Leah Kuypers</a:t>
            </a:r>
            <a:endParaRPr lang="en-US" sz="3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34221888"/>
              </p:ext>
            </p:extLst>
          </p:nvPr>
        </p:nvGraphicFramePr>
        <p:xfrm>
          <a:off x="723899" y="1431493"/>
          <a:ext cx="7696202" cy="5108609"/>
        </p:xfrm>
        <a:graphic>
          <a:graphicData uri="http://schemas.openxmlformats.org/drawingml/2006/table">
            <a:tbl>
              <a:tblPr firstRow="1" firstCol="1" bandRow="1">
                <a:tableStyleId>{22838BEF-8BB2-4498-84A7-C5851F593DF1}</a:tableStyleId>
              </a:tblPr>
              <a:tblGrid>
                <a:gridCol w="3848101"/>
                <a:gridCol w="3848101"/>
              </a:tblGrid>
              <a:tr h="1283369">
                <a:tc>
                  <a:txBody>
                    <a:bodyPr/>
                    <a:lstStyle/>
                    <a:p>
                      <a:pPr marL="0" marR="0" algn="l">
                        <a:spcBef>
                          <a:spcPts val="0"/>
                        </a:spcBef>
                        <a:spcAft>
                          <a:spcPts val="0"/>
                        </a:spcAft>
                      </a:pPr>
                      <a:r>
                        <a:rPr lang="en-US" sz="2000" u="sng" dirty="0">
                          <a:effectLst/>
                        </a:rPr>
                        <a:t>4K/5K</a:t>
                      </a:r>
                      <a:endParaRPr lang="en-US" sz="2000" dirty="0">
                        <a:effectLst/>
                      </a:endParaRPr>
                    </a:p>
                    <a:p>
                      <a:pPr marL="342900" marR="0" indent="-342900" algn="l">
                        <a:spcBef>
                          <a:spcPts val="0"/>
                        </a:spcBef>
                        <a:spcAft>
                          <a:spcPts val="0"/>
                        </a:spcAft>
                        <a:buFont typeface="Wingdings" panose="05000000000000000000" pitchFamily="2" charset="2"/>
                        <a:buChar char="Ø"/>
                      </a:pPr>
                      <a:r>
                        <a:rPr lang="en-US" sz="2000" dirty="0">
                          <a:effectLst/>
                        </a:rPr>
                        <a:t>Zones Introductory </a:t>
                      </a:r>
                      <a:r>
                        <a:rPr lang="en-US" sz="2000" dirty="0" smtClean="0">
                          <a:effectLst/>
                        </a:rPr>
                        <a:t>Lessons</a:t>
                      </a:r>
                    </a:p>
                    <a:p>
                      <a:pPr marL="342900" marR="0" indent="-342900" algn="l">
                        <a:spcBef>
                          <a:spcPts val="0"/>
                        </a:spcBef>
                        <a:spcAft>
                          <a:spcPts val="0"/>
                        </a:spcAft>
                        <a:buFont typeface="Wingdings" panose="05000000000000000000" pitchFamily="2" charset="2"/>
                        <a:buChar char="Ø"/>
                      </a:pPr>
                      <a:r>
                        <a:rPr lang="en-US" sz="2000" dirty="0" smtClean="0">
                          <a:effectLst/>
                        </a:rPr>
                        <a:t>5k – 2</a:t>
                      </a:r>
                      <a:r>
                        <a:rPr lang="en-US" sz="2000" baseline="30000" dirty="0" smtClean="0">
                          <a:effectLst/>
                        </a:rPr>
                        <a:t>nd</a:t>
                      </a:r>
                      <a:r>
                        <a:rPr lang="en-US" sz="2000" dirty="0" smtClean="0">
                          <a:effectLst/>
                        </a:rPr>
                        <a:t> Lesson on self-regulation tools</a:t>
                      </a:r>
                      <a:endParaRPr lang="en-US" sz="2000" dirty="0">
                        <a:effectLst/>
                      </a:endParaRPr>
                    </a:p>
                  </a:txBody>
                  <a:tcPr marL="68580" marR="68580" marT="0" marB="0"/>
                </a:tc>
                <a:tc>
                  <a:txBody>
                    <a:bodyPr/>
                    <a:lstStyle/>
                    <a:p>
                      <a:pPr marL="0" marR="0" algn="l">
                        <a:spcBef>
                          <a:spcPts val="0"/>
                        </a:spcBef>
                        <a:spcAft>
                          <a:spcPts val="0"/>
                        </a:spcAft>
                      </a:pPr>
                      <a:r>
                        <a:rPr lang="en-US" sz="2000" u="sng" dirty="0">
                          <a:effectLst/>
                        </a:rPr>
                        <a:t>1</a:t>
                      </a:r>
                      <a:r>
                        <a:rPr lang="en-US" sz="2000" u="sng" baseline="30000" dirty="0">
                          <a:effectLst/>
                        </a:rPr>
                        <a:t>st</a:t>
                      </a:r>
                      <a:r>
                        <a:rPr lang="en-US" sz="2000" u="sng" dirty="0">
                          <a:effectLst/>
                        </a:rPr>
                        <a:t> Grade</a:t>
                      </a:r>
                      <a:endParaRPr lang="en-US" sz="2000" dirty="0">
                        <a:effectLst/>
                      </a:endParaRPr>
                    </a:p>
                    <a:p>
                      <a:pPr marL="342900" marR="0" indent="-342900" algn="l">
                        <a:spcBef>
                          <a:spcPts val="0"/>
                        </a:spcBef>
                        <a:spcAft>
                          <a:spcPts val="0"/>
                        </a:spcAft>
                        <a:buFont typeface="Wingdings" panose="05000000000000000000" pitchFamily="2" charset="2"/>
                        <a:buChar char="Ø"/>
                      </a:pPr>
                      <a:r>
                        <a:rPr lang="en-US" sz="2000" dirty="0">
                          <a:effectLst/>
                        </a:rPr>
                        <a:t>Zones Idiom Game (Lesson #7</a:t>
                      </a:r>
                      <a:r>
                        <a:rPr lang="en-US" sz="2000" dirty="0" smtClean="0">
                          <a:effectLst/>
                        </a:rPr>
                        <a:t>)</a:t>
                      </a:r>
                      <a:r>
                        <a:rPr lang="en-US" sz="2000" baseline="0" dirty="0" smtClean="0">
                          <a:effectLst/>
                        </a:rPr>
                        <a:t> </a:t>
                      </a:r>
                      <a:r>
                        <a:rPr lang="en-US" sz="2000" dirty="0" smtClean="0">
                          <a:effectLst/>
                        </a:rPr>
                        <a:t> </a:t>
                      </a:r>
                    </a:p>
                    <a:p>
                      <a:pPr marL="342900" marR="0" indent="-342900" algn="l">
                        <a:spcBef>
                          <a:spcPts val="0"/>
                        </a:spcBef>
                        <a:spcAft>
                          <a:spcPts val="0"/>
                        </a:spcAft>
                        <a:buFont typeface="Wingdings" panose="05000000000000000000" pitchFamily="2" charset="2"/>
                        <a:buChar char="Ø"/>
                      </a:pPr>
                      <a:r>
                        <a:rPr lang="en-US" sz="2000" dirty="0" smtClean="0">
                          <a:effectLst/>
                        </a:rPr>
                        <a:t>Zones </a:t>
                      </a:r>
                      <a:r>
                        <a:rPr lang="en-US" sz="2000" dirty="0">
                          <a:effectLst/>
                        </a:rPr>
                        <a:t>Bingo (Lesson #</a:t>
                      </a:r>
                      <a:r>
                        <a:rPr lang="en-US" sz="2000" dirty="0" smtClean="0">
                          <a:effectLst/>
                        </a:rPr>
                        <a:t>2)</a:t>
                      </a:r>
                      <a:endParaRPr lang="en-US" sz="2000" dirty="0">
                        <a:effectLst/>
                      </a:endParaRPr>
                    </a:p>
                  </a:txBody>
                  <a:tcPr marL="68580" marR="68580" marT="0" marB="0"/>
                </a:tc>
              </a:tr>
              <a:tr h="1796716">
                <a:tc>
                  <a:txBody>
                    <a:bodyPr/>
                    <a:lstStyle/>
                    <a:p>
                      <a:pPr marL="0" marR="0" algn="l">
                        <a:spcBef>
                          <a:spcPts val="0"/>
                        </a:spcBef>
                        <a:spcAft>
                          <a:spcPts val="0"/>
                        </a:spcAft>
                      </a:pPr>
                      <a:r>
                        <a:rPr lang="en-US" sz="2000" b="1" u="sng" dirty="0">
                          <a:effectLst/>
                        </a:rPr>
                        <a:t>2</a:t>
                      </a:r>
                      <a:r>
                        <a:rPr lang="en-US" sz="2000" b="1" u="sng" baseline="30000" dirty="0">
                          <a:effectLst/>
                        </a:rPr>
                        <a:t>nd</a:t>
                      </a:r>
                      <a:r>
                        <a:rPr lang="en-US" sz="2000" b="1" u="sng" dirty="0">
                          <a:effectLst/>
                        </a:rPr>
                        <a:t> Grade</a:t>
                      </a:r>
                      <a:endParaRPr lang="en-US" sz="2000" b="1" dirty="0">
                        <a:effectLst/>
                      </a:endParaRPr>
                    </a:p>
                    <a:p>
                      <a:pPr marL="342900" marR="0" indent="-342900" algn="l">
                        <a:spcBef>
                          <a:spcPts val="0"/>
                        </a:spcBef>
                        <a:spcAft>
                          <a:spcPts val="0"/>
                        </a:spcAft>
                        <a:buFont typeface="Wingdings" panose="05000000000000000000" pitchFamily="2" charset="2"/>
                        <a:buChar char="Ø"/>
                      </a:pPr>
                      <a:r>
                        <a:rPr lang="en-US" sz="2000" b="1" dirty="0">
                          <a:effectLst/>
                        </a:rPr>
                        <a:t>Me in My Zones Packet (Lesson #</a:t>
                      </a:r>
                      <a:r>
                        <a:rPr lang="en-US" sz="2000" b="1" dirty="0" smtClean="0">
                          <a:effectLst/>
                        </a:rPr>
                        <a:t>6)</a:t>
                      </a:r>
                    </a:p>
                    <a:p>
                      <a:pPr marL="342900" marR="0" indent="-342900" algn="l">
                        <a:spcBef>
                          <a:spcPts val="0"/>
                        </a:spcBef>
                        <a:spcAft>
                          <a:spcPts val="0"/>
                        </a:spcAft>
                        <a:buFont typeface="Wingdings" panose="05000000000000000000" pitchFamily="2" charset="2"/>
                        <a:buChar char="Ø"/>
                      </a:pPr>
                      <a:r>
                        <a:rPr lang="en-US" sz="2000" b="1" dirty="0" smtClean="0">
                          <a:effectLst/>
                        </a:rPr>
                        <a:t>Stop</a:t>
                      </a:r>
                      <a:r>
                        <a:rPr lang="en-US" sz="2000" b="1" dirty="0">
                          <a:effectLst/>
                        </a:rPr>
                        <a:t>, Opt, and Go (Lesson #</a:t>
                      </a:r>
                      <a:r>
                        <a:rPr lang="en-US" sz="2000" b="1" dirty="0" smtClean="0">
                          <a:effectLst/>
                        </a:rPr>
                        <a:t>17)</a:t>
                      </a:r>
                    </a:p>
                    <a:p>
                      <a:pPr marL="342900" marR="0" indent="-342900" algn="l">
                        <a:spcBef>
                          <a:spcPts val="0"/>
                        </a:spcBef>
                        <a:spcAft>
                          <a:spcPts val="0"/>
                        </a:spcAft>
                        <a:buFont typeface="Wingdings" panose="05000000000000000000" pitchFamily="2" charset="2"/>
                        <a:buChar char="Ø"/>
                      </a:pPr>
                      <a:r>
                        <a:rPr lang="en-US" sz="2000" b="1" dirty="0" smtClean="0">
                          <a:effectLst/>
                        </a:rPr>
                        <a:t>Zones </a:t>
                      </a:r>
                      <a:r>
                        <a:rPr lang="en-US" sz="2000" b="1" dirty="0">
                          <a:effectLst/>
                        </a:rPr>
                        <a:t>toolbox review (Lesson #13, Reproducible AA &amp; BB)</a:t>
                      </a:r>
                    </a:p>
                    <a:p>
                      <a:pPr marL="0" marR="0" algn="l">
                        <a:spcBef>
                          <a:spcPts val="0"/>
                        </a:spcBef>
                        <a:spcAft>
                          <a:spcPts val="0"/>
                        </a:spcAft>
                      </a:pPr>
                      <a:endParaRPr lang="en-US" sz="1100" b="1" dirty="0">
                        <a:effectLst/>
                      </a:endParaRPr>
                    </a:p>
                  </a:txBody>
                  <a:tcPr marL="68580" marR="68580" marT="0" marB="0"/>
                </a:tc>
                <a:tc>
                  <a:txBody>
                    <a:bodyPr/>
                    <a:lstStyle/>
                    <a:p>
                      <a:pPr marL="0" marR="0" algn="l">
                        <a:spcBef>
                          <a:spcPts val="0"/>
                        </a:spcBef>
                        <a:spcAft>
                          <a:spcPts val="0"/>
                        </a:spcAft>
                      </a:pPr>
                      <a:r>
                        <a:rPr lang="en-US" sz="2000" b="1" u="sng" dirty="0">
                          <a:effectLst/>
                        </a:rPr>
                        <a:t>3</a:t>
                      </a:r>
                      <a:r>
                        <a:rPr lang="en-US" sz="2000" b="1" u="sng" baseline="30000" dirty="0">
                          <a:effectLst/>
                        </a:rPr>
                        <a:t>rd</a:t>
                      </a:r>
                      <a:r>
                        <a:rPr lang="en-US" sz="2000" b="1" u="sng" dirty="0">
                          <a:effectLst/>
                        </a:rPr>
                        <a:t> Grade</a:t>
                      </a:r>
                      <a:endParaRPr lang="en-US" sz="2000" b="1" dirty="0">
                        <a:effectLst/>
                      </a:endParaRPr>
                    </a:p>
                    <a:p>
                      <a:pPr marL="342900" marR="0" indent="-342900" algn="l">
                        <a:spcBef>
                          <a:spcPts val="0"/>
                        </a:spcBef>
                        <a:spcAft>
                          <a:spcPts val="0"/>
                        </a:spcAft>
                        <a:buFont typeface="Wingdings" panose="05000000000000000000" pitchFamily="2" charset="2"/>
                        <a:buChar char="Ø"/>
                      </a:pPr>
                      <a:r>
                        <a:rPr lang="en-US" sz="2000" b="1" dirty="0">
                          <a:effectLst/>
                        </a:rPr>
                        <a:t>Yellow Zone (Lesson # </a:t>
                      </a:r>
                      <a:r>
                        <a:rPr lang="en-US" sz="2000" b="1" dirty="0" smtClean="0">
                          <a:effectLst/>
                        </a:rPr>
                        <a:t>14)</a:t>
                      </a:r>
                    </a:p>
                    <a:p>
                      <a:pPr marL="342900" marR="0" indent="-342900" algn="l">
                        <a:spcBef>
                          <a:spcPts val="0"/>
                        </a:spcBef>
                        <a:spcAft>
                          <a:spcPts val="0"/>
                        </a:spcAft>
                        <a:buFont typeface="Wingdings" panose="05000000000000000000" pitchFamily="2" charset="2"/>
                        <a:buChar char="Ø"/>
                      </a:pPr>
                      <a:r>
                        <a:rPr lang="en-US" sz="2000" b="1" dirty="0" smtClean="0">
                          <a:effectLst/>
                        </a:rPr>
                        <a:t>Zones </a:t>
                      </a:r>
                      <a:r>
                        <a:rPr lang="en-US" sz="2000" b="1" dirty="0">
                          <a:effectLst/>
                        </a:rPr>
                        <a:t>toolbox review (Lesson #13, Reproducible Z)</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796716">
                <a:tc>
                  <a:txBody>
                    <a:bodyPr/>
                    <a:lstStyle/>
                    <a:p>
                      <a:pPr marL="0" marR="0" algn="l">
                        <a:spcBef>
                          <a:spcPts val="0"/>
                        </a:spcBef>
                        <a:spcAft>
                          <a:spcPts val="0"/>
                        </a:spcAft>
                      </a:pPr>
                      <a:r>
                        <a:rPr lang="en-US" sz="2000" u="sng" dirty="0">
                          <a:effectLst/>
                        </a:rPr>
                        <a:t>4</a:t>
                      </a:r>
                      <a:r>
                        <a:rPr lang="en-US" sz="2000" u="sng" baseline="30000" dirty="0">
                          <a:effectLst/>
                        </a:rPr>
                        <a:t>th</a:t>
                      </a:r>
                      <a:r>
                        <a:rPr lang="en-US" sz="2000" u="sng" dirty="0">
                          <a:effectLst/>
                        </a:rPr>
                        <a:t> Grade</a:t>
                      </a:r>
                      <a:endParaRPr lang="en-US" sz="2000" dirty="0">
                        <a:effectLst/>
                      </a:endParaRPr>
                    </a:p>
                    <a:p>
                      <a:pPr marL="342900" marR="0" indent="-342900" algn="l">
                        <a:spcBef>
                          <a:spcPts val="0"/>
                        </a:spcBef>
                        <a:spcAft>
                          <a:spcPts val="0"/>
                        </a:spcAft>
                        <a:buFont typeface="Wingdings" panose="05000000000000000000" pitchFamily="2" charset="2"/>
                        <a:buChar char="Ø"/>
                      </a:pPr>
                      <a:r>
                        <a:rPr lang="en-US" sz="2000" dirty="0">
                          <a:effectLst/>
                        </a:rPr>
                        <a:t>Inner Critic vs. Inner Coach (Lesson #</a:t>
                      </a:r>
                      <a:r>
                        <a:rPr lang="en-US" sz="2000" dirty="0" smtClean="0">
                          <a:effectLst/>
                        </a:rPr>
                        <a:t>12)</a:t>
                      </a:r>
                    </a:p>
                    <a:p>
                      <a:pPr marL="342900" marR="0" indent="-342900" algn="l">
                        <a:spcBef>
                          <a:spcPts val="0"/>
                        </a:spcBef>
                        <a:spcAft>
                          <a:spcPts val="0"/>
                        </a:spcAft>
                        <a:buFont typeface="Wingdings" panose="05000000000000000000" pitchFamily="2" charset="2"/>
                        <a:buChar char="Ø"/>
                      </a:pPr>
                      <a:r>
                        <a:rPr lang="en-US" sz="2000" dirty="0" smtClean="0">
                          <a:effectLst/>
                        </a:rPr>
                        <a:t>Zones </a:t>
                      </a:r>
                      <a:r>
                        <a:rPr lang="en-US" sz="2000" dirty="0">
                          <a:effectLst/>
                        </a:rPr>
                        <a:t>toolbox review (Lesson #13, Reproducible </a:t>
                      </a:r>
                      <a:r>
                        <a:rPr lang="en-US" sz="2000" dirty="0" smtClean="0">
                          <a:effectLst/>
                        </a:rPr>
                        <a:t>Z)</a:t>
                      </a:r>
                      <a:endParaRPr lang="en-US" sz="2000" dirty="0">
                        <a:effectLst/>
                      </a:endParaRPr>
                    </a:p>
                    <a:p>
                      <a:pPr marL="0" marR="0" algn="l">
                        <a:spcBef>
                          <a:spcPts val="0"/>
                        </a:spcBef>
                        <a:spcAft>
                          <a:spcPts val="0"/>
                        </a:spcAft>
                      </a:pPr>
                      <a:endParaRPr lang="en-US" sz="2000" dirty="0">
                        <a:effectLst/>
                      </a:endParaRPr>
                    </a:p>
                  </a:txBody>
                  <a:tcPr marL="68580" marR="68580" marT="0" marB="0"/>
                </a:tc>
                <a:tc>
                  <a:txBody>
                    <a:bodyPr/>
                    <a:lstStyle/>
                    <a:p>
                      <a:pPr marL="0" marR="0" algn="l">
                        <a:spcBef>
                          <a:spcPts val="0"/>
                        </a:spcBef>
                        <a:spcAft>
                          <a:spcPts val="0"/>
                        </a:spcAft>
                      </a:pPr>
                      <a:r>
                        <a:rPr lang="en-US" sz="2000" b="1" u="sng" dirty="0">
                          <a:effectLst/>
                        </a:rPr>
                        <a:t>5</a:t>
                      </a:r>
                      <a:r>
                        <a:rPr lang="en-US" sz="2000" b="1" u="sng" baseline="30000" dirty="0">
                          <a:effectLst/>
                        </a:rPr>
                        <a:t>th</a:t>
                      </a:r>
                      <a:r>
                        <a:rPr lang="en-US" sz="2000" b="1" u="sng" dirty="0">
                          <a:effectLst/>
                        </a:rPr>
                        <a:t> Grade</a:t>
                      </a:r>
                      <a:endParaRPr lang="en-US" sz="2000" b="1" dirty="0">
                        <a:effectLst/>
                      </a:endParaRPr>
                    </a:p>
                    <a:p>
                      <a:pPr marL="342900" marR="0" indent="-342900" algn="l">
                        <a:spcBef>
                          <a:spcPts val="0"/>
                        </a:spcBef>
                        <a:spcAft>
                          <a:spcPts val="0"/>
                        </a:spcAft>
                        <a:buFont typeface="Wingdings" panose="05000000000000000000" pitchFamily="2" charset="2"/>
                        <a:buChar char="Ø"/>
                      </a:pPr>
                      <a:r>
                        <a:rPr lang="en-US" sz="2000" b="1" dirty="0">
                          <a:effectLst/>
                        </a:rPr>
                        <a:t>Calming Strategies and Tools Practice – with different stations (Lessons #10 &amp; #</a:t>
                      </a:r>
                      <a:r>
                        <a:rPr lang="en-US" sz="2000" b="1" dirty="0" smtClean="0">
                          <a:effectLst/>
                        </a:rPr>
                        <a:t>11)</a:t>
                      </a:r>
                    </a:p>
                    <a:p>
                      <a:pPr marL="342900" marR="0" indent="-342900" algn="l">
                        <a:spcBef>
                          <a:spcPts val="0"/>
                        </a:spcBef>
                        <a:spcAft>
                          <a:spcPts val="0"/>
                        </a:spcAft>
                        <a:buFont typeface="Wingdings" panose="05000000000000000000" pitchFamily="2" charset="2"/>
                        <a:buChar char="Ø"/>
                      </a:pPr>
                      <a:r>
                        <a:rPr lang="en-US" sz="2000" b="1" dirty="0" smtClean="0">
                          <a:effectLst/>
                        </a:rPr>
                        <a:t>Zones </a:t>
                      </a:r>
                      <a:r>
                        <a:rPr lang="en-US" sz="2000" b="1" dirty="0">
                          <a:effectLst/>
                        </a:rPr>
                        <a:t>toolbox review (Lesson #13, Reproducible Z)</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8991475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0070C0"/>
                </a:solidFill>
              </a:rPr>
              <a:t>Z</a:t>
            </a:r>
            <a:r>
              <a:rPr lang="en-US" b="1" dirty="0">
                <a:solidFill>
                  <a:srgbClr val="00B050"/>
                </a:solidFill>
              </a:rPr>
              <a:t>O</a:t>
            </a:r>
            <a:r>
              <a:rPr lang="en-US" b="1" dirty="0">
                <a:solidFill>
                  <a:srgbClr val="FFFF00"/>
                </a:solidFill>
              </a:rPr>
              <a:t>N</a:t>
            </a:r>
            <a:r>
              <a:rPr lang="en-US" b="1" dirty="0">
                <a:solidFill>
                  <a:srgbClr val="FF0000"/>
                </a:solidFill>
              </a:rPr>
              <a:t>E</a:t>
            </a:r>
            <a:r>
              <a:rPr lang="en-US" b="1" dirty="0"/>
              <a:t>S </a:t>
            </a:r>
            <a:r>
              <a:rPr lang="en-US" dirty="0"/>
              <a:t>Lesson Plans </a:t>
            </a:r>
            <a:r>
              <a:rPr lang="en-US" dirty="0" smtClean="0"/>
              <a:t>– Continuing Implementation</a:t>
            </a:r>
            <a:endParaRPr lang="en-US" dirty="0"/>
          </a:p>
        </p:txBody>
      </p:sp>
      <p:sp>
        <p:nvSpPr>
          <p:cNvPr id="3" name="Content Placeholder 2"/>
          <p:cNvSpPr>
            <a:spLocks noGrp="1"/>
          </p:cNvSpPr>
          <p:nvPr>
            <p:ph idx="1"/>
          </p:nvPr>
        </p:nvSpPr>
        <p:spPr>
          <a:xfrm>
            <a:off x="457200" y="1600200"/>
            <a:ext cx="8229600" cy="4876800"/>
          </a:xfrm>
        </p:spPr>
        <p:txBody>
          <a:bodyPr>
            <a:normAutofit fontScale="92500" lnSpcReduction="10000"/>
          </a:bodyPr>
          <a:lstStyle/>
          <a:p>
            <a:r>
              <a:rPr lang="en-US" dirty="0" smtClean="0"/>
              <a:t>4K/5K – Introductory Lesson – Same as year 1 </a:t>
            </a:r>
            <a:r>
              <a:rPr lang="en-US" dirty="0" smtClean="0"/>
              <a:t>Implementation</a:t>
            </a:r>
          </a:p>
          <a:p>
            <a:r>
              <a:rPr lang="en-US" dirty="0" smtClean="0"/>
              <a:t>5K – booster lesson – Zones Check-In and Tools Exploration</a:t>
            </a:r>
            <a:endParaRPr lang="en-US" dirty="0" smtClean="0"/>
          </a:p>
          <a:p>
            <a:r>
              <a:rPr lang="en-US" dirty="0" smtClean="0"/>
              <a:t>1</a:t>
            </a:r>
            <a:r>
              <a:rPr lang="en-US" baseline="30000" dirty="0" smtClean="0"/>
              <a:t>st</a:t>
            </a:r>
            <a:r>
              <a:rPr lang="en-US" dirty="0" smtClean="0"/>
              <a:t> Grade</a:t>
            </a:r>
          </a:p>
          <a:p>
            <a:pPr lvl="1"/>
            <a:r>
              <a:rPr lang="en-US" dirty="0" smtClean="0"/>
              <a:t>Zones Idiom Game</a:t>
            </a:r>
          </a:p>
          <a:p>
            <a:pPr lvl="1"/>
            <a:r>
              <a:rPr lang="en-US" dirty="0" smtClean="0"/>
              <a:t>Zones Bingo</a:t>
            </a:r>
          </a:p>
          <a:p>
            <a:r>
              <a:rPr lang="en-US" dirty="0" smtClean="0"/>
              <a:t>2</a:t>
            </a:r>
            <a:r>
              <a:rPr lang="en-US" baseline="30000" dirty="0" smtClean="0"/>
              <a:t>nd</a:t>
            </a:r>
            <a:r>
              <a:rPr lang="en-US" dirty="0" smtClean="0"/>
              <a:t> Grade</a:t>
            </a:r>
          </a:p>
          <a:p>
            <a:pPr lvl="1"/>
            <a:r>
              <a:rPr lang="en-US" dirty="0" smtClean="0"/>
              <a:t>Zones Toolbox (filled out as a class)</a:t>
            </a:r>
          </a:p>
          <a:p>
            <a:pPr lvl="1"/>
            <a:r>
              <a:rPr lang="en-US" dirty="0" smtClean="0"/>
              <a:t>STOP, OPT, &amp; GO</a:t>
            </a:r>
          </a:p>
        </p:txBody>
      </p:sp>
    </p:spTree>
    <p:extLst>
      <p:ext uri="{BB962C8B-B14F-4D97-AF65-F5344CB8AC3E}">
        <p14:creationId xmlns:p14="http://schemas.microsoft.com/office/powerpoint/2010/main" val="42310849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0070C0"/>
                </a:solidFill>
              </a:rPr>
              <a:t>Z</a:t>
            </a:r>
            <a:r>
              <a:rPr lang="en-US" b="1" dirty="0">
                <a:solidFill>
                  <a:srgbClr val="00B050"/>
                </a:solidFill>
              </a:rPr>
              <a:t>O</a:t>
            </a:r>
            <a:r>
              <a:rPr lang="en-US" b="1" dirty="0">
                <a:solidFill>
                  <a:srgbClr val="FFFF00"/>
                </a:solidFill>
              </a:rPr>
              <a:t>N</a:t>
            </a:r>
            <a:r>
              <a:rPr lang="en-US" b="1" dirty="0">
                <a:solidFill>
                  <a:srgbClr val="FF0000"/>
                </a:solidFill>
              </a:rPr>
              <a:t>E</a:t>
            </a:r>
            <a:r>
              <a:rPr lang="en-US" b="1" dirty="0"/>
              <a:t>S </a:t>
            </a:r>
            <a:r>
              <a:rPr lang="en-US" dirty="0"/>
              <a:t>Lesson Plans – Continuing Implementation</a:t>
            </a:r>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dirty="0" smtClean="0"/>
              <a:t>3</a:t>
            </a:r>
            <a:r>
              <a:rPr lang="en-US" baseline="30000" dirty="0" smtClean="0"/>
              <a:t>rd</a:t>
            </a:r>
            <a:r>
              <a:rPr lang="en-US" dirty="0" smtClean="0"/>
              <a:t>, 4</a:t>
            </a:r>
            <a:r>
              <a:rPr lang="en-US" baseline="30000" dirty="0" smtClean="0"/>
              <a:t>th</a:t>
            </a:r>
            <a:r>
              <a:rPr lang="en-US" dirty="0" smtClean="0"/>
              <a:t>, and 5</a:t>
            </a:r>
            <a:r>
              <a:rPr lang="en-US" baseline="30000" dirty="0" smtClean="0"/>
              <a:t>th</a:t>
            </a:r>
            <a:r>
              <a:rPr lang="en-US" dirty="0" smtClean="0"/>
              <a:t> grade students filled out their own copy of the Zones Toolbox.</a:t>
            </a:r>
          </a:p>
          <a:p>
            <a:r>
              <a:rPr lang="en-US" dirty="0" smtClean="0"/>
              <a:t>3</a:t>
            </a:r>
            <a:r>
              <a:rPr lang="en-US" baseline="30000" dirty="0" smtClean="0"/>
              <a:t>rd</a:t>
            </a:r>
            <a:r>
              <a:rPr lang="en-US" dirty="0" smtClean="0"/>
              <a:t> </a:t>
            </a:r>
            <a:r>
              <a:rPr lang="en-US" dirty="0"/>
              <a:t>Grade</a:t>
            </a:r>
          </a:p>
          <a:p>
            <a:pPr lvl="1"/>
            <a:r>
              <a:rPr lang="en-US" dirty="0" smtClean="0"/>
              <a:t>Yellow Zone Lesson and Role Plays </a:t>
            </a:r>
            <a:endParaRPr lang="en-US" dirty="0"/>
          </a:p>
          <a:p>
            <a:r>
              <a:rPr lang="en-US" dirty="0"/>
              <a:t>4</a:t>
            </a:r>
            <a:r>
              <a:rPr lang="en-US" baseline="30000" dirty="0"/>
              <a:t>th</a:t>
            </a:r>
            <a:r>
              <a:rPr lang="en-US" dirty="0"/>
              <a:t> </a:t>
            </a:r>
            <a:r>
              <a:rPr lang="en-US" dirty="0" smtClean="0"/>
              <a:t>Grade</a:t>
            </a:r>
          </a:p>
          <a:p>
            <a:pPr lvl="1"/>
            <a:r>
              <a:rPr lang="en-US" dirty="0" smtClean="0"/>
              <a:t>Inner Coach vs Inner Critic</a:t>
            </a:r>
            <a:endParaRPr lang="en-US" dirty="0"/>
          </a:p>
          <a:p>
            <a:r>
              <a:rPr lang="en-US" dirty="0"/>
              <a:t>5</a:t>
            </a:r>
            <a:r>
              <a:rPr lang="en-US" baseline="30000" dirty="0"/>
              <a:t>th</a:t>
            </a:r>
            <a:r>
              <a:rPr lang="en-US" dirty="0"/>
              <a:t> </a:t>
            </a:r>
            <a:r>
              <a:rPr lang="en-US" dirty="0" smtClean="0"/>
              <a:t>Grade</a:t>
            </a:r>
          </a:p>
          <a:p>
            <a:pPr lvl="1"/>
            <a:r>
              <a:rPr lang="en-US" dirty="0" smtClean="0"/>
              <a:t>Sensory Stations/Calming Strategies &amp; Tools</a:t>
            </a:r>
            <a:endParaRPr lang="en-US" dirty="0"/>
          </a:p>
          <a:p>
            <a:endParaRPr lang="en-US" dirty="0"/>
          </a:p>
        </p:txBody>
      </p:sp>
    </p:spTree>
    <p:extLst>
      <p:ext uri="{BB962C8B-B14F-4D97-AF65-F5344CB8AC3E}">
        <p14:creationId xmlns:p14="http://schemas.microsoft.com/office/powerpoint/2010/main" val="7468960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0070C0"/>
                </a:solidFill>
              </a:rPr>
              <a:t>Z</a:t>
            </a:r>
            <a:r>
              <a:rPr lang="en-US" b="1" dirty="0">
                <a:solidFill>
                  <a:srgbClr val="00B050"/>
                </a:solidFill>
              </a:rPr>
              <a:t>O</a:t>
            </a:r>
            <a:r>
              <a:rPr lang="en-US" b="1" dirty="0">
                <a:solidFill>
                  <a:srgbClr val="FFFF00"/>
                </a:solidFill>
              </a:rPr>
              <a:t>N</a:t>
            </a:r>
            <a:r>
              <a:rPr lang="en-US" b="1" dirty="0">
                <a:solidFill>
                  <a:srgbClr val="FF0000"/>
                </a:solidFill>
              </a:rPr>
              <a:t>E</a:t>
            </a:r>
            <a:r>
              <a:rPr lang="en-US" b="1" dirty="0"/>
              <a:t>S </a:t>
            </a:r>
            <a:r>
              <a:rPr lang="en-US" dirty="0" smtClean="0"/>
              <a:t>– Individual Counseling</a:t>
            </a:r>
            <a:endParaRPr lang="en-US" dirty="0"/>
          </a:p>
        </p:txBody>
      </p:sp>
      <p:sp>
        <p:nvSpPr>
          <p:cNvPr id="3" name="Content Placeholder 2"/>
          <p:cNvSpPr>
            <a:spLocks noGrp="1"/>
          </p:cNvSpPr>
          <p:nvPr>
            <p:ph idx="1"/>
          </p:nvPr>
        </p:nvSpPr>
        <p:spPr/>
        <p:txBody>
          <a:bodyPr/>
          <a:lstStyle/>
          <a:p>
            <a:r>
              <a:rPr lang="en-US" dirty="0" smtClean="0"/>
              <a:t>Use the Zones where applicable in individual counseling sessions</a:t>
            </a:r>
          </a:p>
          <a:p>
            <a:r>
              <a:rPr lang="en-US" dirty="0" smtClean="0"/>
              <a:t>Examples:</a:t>
            </a:r>
          </a:p>
          <a:p>
            <a:pPr lvl="1"/>
            <a:r>
              <a:rPr lang="en-US" dirty="0" smtClean="0"/>
              <a:t>Kindergarten Student </a:t>
            </a:r>
            <a:r>
              <a:rPr lang="en-US" dirty="0" smtClean="0"/>
              <a:t>(See detailed examples on my website)</a:t>
            </a:r>
            <a:endParaRPr lang="en-US" dirty="0"/>
          </a:p>
        </p:txBody>
      </p:sp>
    </p:spTree>
    <p:extLst>
      <p:ext uri="{BB962C8B-B14F-4D97-AF65-F5344CB8AC3E}">
        <p14:creationId xmlns:p14="http://schemas.microsoft.com/office/powerpoint/2010/main" val="259725565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0C0"/>
                </a:solidFill>
              </a:rPr>
              <a:t>Z</a:t>
            </a:r>
            <a:r>
              <a:rPr lang="en-US" b="1" dirty="0">
                <a:solidFill>
                  <a:srgbClr val="00B050"/>
                </a:solidFill>
              </a:rPr>
              <a:t>O</a:t>
            </a:r>
            <a:r>
              <a:rPr lang="en-US" b="1" dirty="0">
                <a:solidFill>
                  <a:srgbClr val="FFFF00"/>
                </a:solidFill>
              </a:rPr>
              <a:t>N</a:t>
            </a:r>
            <a:r>
              <a:rPr lang="en-US" b="1" dirty="0">
                <a:solidFill>
                  <a:srgbClr val="FF0000"/>
                </a:solidFill>
              </a:rPr>
              <a:t>E</a:t>
            </a:r>
            <a:r>
              <a:rPr lang="en-US" b="1" dirty="0"/>
              <a:t>S </a:t>
            </a:r>
            <a:r>
              <a:rPr lang="en-US" dirty="0"/>
              <a:t>– </a:t>
            </a:r>
            <a:r>
              <a:rPr lang="en-US" dirty="0" smtClean="0"/>
              <a:t>Small Group Counseling</a:t>
            </a:r>
            <a:endParaRPr lang="en-US" dirty="0"/>
          </a:p>
        </p:txBody>
      </p:sp>
      <p:sp>
        <p:nvSpPr>
          <p:cNvPr id="3" name="Content Placeholder 2"/>
          <p:cNvSpPr>
            <a:spLocks noGrp="1"/>
          </p:cNvSpPr>
          <p:nvPr>
            <p:ph idx="1"/>
          </p:nvPr>
        </p:nvSpPr>
        <p:spPr/>
        <p:txBody>
          <a:bodyPr/>
          <a:lstStyle/>
          <a:p>
            <a:r>
              <a:rPr lang="en-US" dirty="0" smtClean="0"/>
              <a:t>Kindergarten Respect Group</a:t>
            </a:r>
          </a:p>
          <a:p>
            <a:pPr lvl="1"/>
            <a:r>
              <a:rPr lang="en-US" dirty="0"/>
              <a:t>Respect to friends and </a:t>
            </a:r>
            <a:r>
              <a:rPr lang="en-US" dirty="0" smtClean="0"/>
              <a:t>adults</a:t>
            </a:r>
          </a:p>
          <a:p>
            <a:r>
              <a:rPr lang="en-US" dirty="0" smtClean="0"/>
              <a:t>Unexpected vs Expected behavior and when others have Comfortable or Uncomfortable thoughts about our behavior.</a:t>
            </a:r>
          </a:p>
          <a:p>
            <a:r>
              <a:rPr lang="en-US" dirty="0" smtClean="0"/>
              <a:t>See example on my website</a:t>
            </a:r>
          </a:p>
        </p:txBody>
      </p:sp>
    </p:spTree>
    <p:extLst>
      <p:ext uri="{BB962C8B-B14F-4D97-AF65-F5344CB8AC3E}">
        <p14:creationId xmlns:p14="http://schemas.microsoft.com/office/powerpoint/2010/main" val="421585249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0C0"/>
                </a:solidFill>
              </a:rPr>
              <a:t>Z</a:t>
            </a:r>
            <a:r>
              <a:rPr lang="en-US" b="1" dirty="0">
                <a:solidFill>
                  <a:srgbClr val="00B050"/>
                </a:solidFill>
              </a:rPr>
              <a:t>O</a:t>
            </a:r>
            <a:r>
              <a:rPr lang="en-US" b="1" dirty="0">
                <a:solidFill>
                  <a:srgbClr val="FFFF00"/>
                </a:solidFill>
              </a:rPr>
              <a:t>N</a:t>
            </a:r>
            <a:r>
              <a:rPr lang="en-US" b="1" dirty="0">
                <a:solidFill>
                  <a:srgbClr val="FF0000"/>
                </a:solidFill>
              </a:rPr>
              <a:t>E</a:t>
            </a:r>
            <a:r>
              <a:rPr lang="en-US" b="1" dirty="0"/>
              <a:t>S </a:t>
            </a:r>
            <a:r>
              <a:rPr lang="en-US" dirty="0"/>
              <a:t>– Small Group Counseling</a:t>
            </a:r>
          </a:p>
        </p:txBody>
      </p:sp>
      <p:sp>
        <p:nvSpPr>
          <p:cNvPr id="3" name="Content Placeholder 2"/>
          <p:cNvSpPr>
            <a:spLocks noGrp="1"/>
          </p:cNvSpPr>
          <p:nvPr>
            <p:ph idx="1"/>
          </p:nvPr>
        </p:nvSpPr>
        <p:spPr/>
        <p:txBody>
          <a:bodyPr>
            <a:normAutofit fontScale="85000" lnSpcReduction="10000"/>
          </a:bodyPr>
          <a:lstStyle/>
          <a:p>
            <a:r>
              <a:rPr lang="en-US" dirty="0" smtClean="0"/>
              <a:t>Ideas for Small Group Counseling</a:t>
            </a:r>
          </a:p>
          <a:p>
            <a:pPr lvl="1"/>
            <a:r>
              <a:rPr lang="en-US" u="sng" dirty="0" smtClean="0"/>
              <a:t>Friendship/ Social Skills Group </a:t>
            </a:r>
            <a:r>
              <a:rPr lang="en-US" dirty="0" smtClean="0"/>
              <a:t>– Use Expected vs. Unexpected behavior and uncomfortable or good thoughts.</a:t>
            </a:r>
          </a:p>
          <a:p>
            <a:pPr lvl="1"/>
            <a:r>
              <a:rPr lang="en-US" u="sng" dirty="0" smtClean="0"/>
              <a:t>Anger Management Group </a:t>
            </a:r>
            <a:r>
              <a:rPr lang="en-US" dirty="0" smtClean="0"/>
              <a:t>– Talk about the Red Zone and strategies that can be used to move to the Green Zone.</a:t>
            </a:r>
          </a:p>
          <a:p>
            <a:pPr lvl="1"/>
            <a:r>
              <a:rPr lang="en-US" u="sng" dirty="0" smtClean="0"/>
              <a:t>Shyness or Bereavement</a:t>
            </a:r>
            <a:r>
              <a:rPr lang="en-US" u="sng" dirty="0"/>
              <a:t> </a:t>
            </a:r>
            <a:r>
              <a:rPr lang="en-US" u="sng" dirty="0" smtClean="0"/>
              <a:t>or Divorce Group </a:t>
            </a:r>
            <a:r>
              <a:rPr lang="en-US" dirty="0" smtClean="0"/>
              <a:t>- </a:t>
            </a:r>
            <a:r>
              <a:rPr lang="en-US" dirty="0"/>
              <a:t>Talk about the </a:t>
            </a:r>
            <a:r>
              <a:rPr lang="en-US" dirty="0" smtClean="0"/>
              <a:t>Blue Zone </a:t>
            </a:r>
            <a:r>
              <a:rPr lang="en-US" dirty="0"/>
              <a:t>and strategies that can be used to move to </a:t>
            </a:r>
            <a:r>
              <a:rPr lang="en-US" dirty="0" smtClean="0"/>
              <a:t>the Green </a:t>
            </a:r>
            <a:r>
              <a:rPr lang="en-US" dirty="0"/>
              <a:t>Zone.</a:t>
            </a:r>
          </a:p>
          <a:p>
            <a:pPr lvl="1"/>
            <a:r>
              <a:rPr lang="en-US" u="sng" dirty="0" smtClean="0"/>
              <a:t>Focusing or Worry/Coping Skills Group </a:t>
            </a:r>
            <a:r>
              <a:rPr lang="en-US" dirty="0" smtClean="0"/>
              <a:t>- </a:t>
            </a:r>
            <a:r>
              <a:rPr lang="en-US" dirty="0"/>
              <a:t>Talk about the </a:t>
            </a:r>
            <a:r>
              <a:rPr lang="en-US" dirty="0" smtClean="0"/>
              <a:t>Yellow Zone </a:t>
            </a:r>
            <a:r>
              <a:rPr lang="en-US" dirty="0"/>
              <a:t>and strategies that can be used to move to </a:t>
            </a:r>
            <a:r>
              <a:rPr lang="en-US" dirty="0" smtClean="0"/>
              <a:t>the Green </a:t>
            </a:r>
            <a:r>
              <a:rPr lang="en-US" dirty="0"/>
              <a:t>Zone.</a:t>
            </a:r>
          </a:p>
          <a:p>
            <a:pPr lvl="1"/>
            <a:endParaRPr lang="en-US" dirty="0" smtClean="0"/>
          </a:p>
          <a:p>
            <a:pPr lvl="1"/>
            <a:endParaRPr lang="en-US" dirty="0"/>
          </a:p>
          <a:p>
            <a:pPr lvl="1"/>
            <a:endParaRPr lang="en-US" dirty="0"/>
          </a:p>
        </p:txBody>
      </p:sp>
    </p:spTree>
    <p:extLst>
      <p:ext uri="{BB962C8B-B14F-4D97-AF65-F5344CB8AC3E}">
        <p14:creationId xmlns:p14="http://schemas.microsoft.com/office/powerpoint/2010/main" val="3749936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0C0"/>
                </a:solidFill>
              </a:rPr>
              <a:t>Z</a:t>
            </a:r>
            <a:r>
              <a:rPr lang="en-US" b="1" dirty="0">
                <a:solidFill>
                  <a:srgbClr val="00B050"/>
                </a:solidFill>
              </a:rPr>
              <a:t>O</a:t>
            </a:r>
            <a:r>
              <a:rPr lang="en-US" b="1" dirty="0">
                <a:solidFill>
                  <a:srgbClr val="FFFF00"/>
                </a:solidFill>
              </a:rPr>
              <a:t>N</a:t>
            </a:r>
            <a:r>
              <a:rPr lang="en-US" b="1" dirty="0">
                <a:solidFill>
                  <a:srgbClr val="FF0000"/>
                </a:solidFill>
              </a:rPr>
              <a:t>E</a:t>
            </a:r>
            <a:r>
              <a:rPr lang="en-US" b="1" dirty="0"/>
              <a:t>S </a:t>
            </a:r>
            <a:r>
              <a:rPr lang="en-US" dirty="0" smtClean="0"/>
              <a:t>of Regulation</a:t>
            </a:r>
            <a:endParaRPr lang="en-US" dirty="0"/>
          </a:p>
        </p:txBody>
      </p:sp>
      <p:sp>
        <p:nvSpPr>
          <p:cNvPr id="3" name="Content Placeholder 2"/>
          <p:cNvSpPr>
            <a:spLocks noGrp="1"/>
          </p:cNvSpPr>
          <p:nvPr>
            <p:ph idx="1"/>
          </p:nvPr>
        </p:nvSpPr>
        <p:spPr/>
        <p:txBody>
          <a:bodyPr/>
          <a:lstStyle/>
          <a:p>
            <a:r>
              <a:rPr lang="en-US" dirty="0" smtClean="0"/>
              <a:t>School Climate – PBIS</a:t>
            </a:r>
          </a:p>
          <a:p>
            <a:r>
              <a:rPr lang="en-US" dirty="0" smtClean="0"/>
              <a:t>Present to school board</a:t>
            </a:r>
          </a:p>
          <a:p>
            <a:r>
              <a:rPr lang="en-US" dirty="0" smtClean="0"/>
              <a:t>Present to the Staff</a:t>
            </a:r>
          </a:p>
          <a:p>
            <a:r>
              <a:rPr lang="en-US" dirty="0" smtClean="0"/>
              <a:t>Students have strategies and an understanding of the Zones</a:t>
            </a:r>
          </a:p>
          <a:p>
            <a:r>
              <a:rPr lang="en-US" dirty="0" smtClean="0"/>
              <a:t>Staff have the Zones Language</a:t>
            </a:r>
          </a:p>
          <a:p>
            <a:r>
              <a:rPr lang="en-US" dirty="0" smtClean="0"/>
              <a:t>Parent Packet – sent home with all students. </a:t>
            </a:r>
            <a:endParaRPr lang="en-US" dirty="0"/>
          </a:p>
        </p:txBody>
      </p:sp>
    </p:spTree>
    <p:extLst>
      <p:ext uri="{BB962C8B-B14F-4D97-AF65-F5344CB8AC3E}">
        <p14:creationId xmlns:p14="http://schemas.microsoft.com/office/powerpoint/2010/main" val="201688075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More Information on The </a:t>
            </a:r>
            <a:r>
              <a:rPr lang="en-US" b="1" dirty="0" smtClean="0">
                <a:solidFill>
                  <a:srgbClr val="0070C0"/>
                </a:solidFill>
              </a:rPr>
              <a:t>Z</a:t>
            </a:r>
            <a:r>
              <a:rPr lang="en-US" b="1" dirty="0" smtClean="0">
                <a:solidFill>
                  <a:srgbClr val="00B050"/>
                </a:solidFill>
              </a:rPr>
              <a:t>O</a:t>
            </a:r>
            <a:r>
              <a:rPr lang="en-US" b="1" dirty="0" smtClean="0">
                <a:solidFill>
                  <a:srgbClr val="FFFF00"/>
                </a:solidFill>
              </a:rPr>
              <a:t>N</a:t>
            </a:r>
            <a:r>
              <a:rPr lang="en-US" b="1" dirty="0" smtClean="0">
                <a:solidFill>
                  <a:srgbClr val="FF0000"/>
                </a:solidFill>
              </a:rPr>
              <a:t>E</a:t>
            </a:r>
            <a:r>
              <a:rPr lang="en-US" b="1" dirty="0" smtClean="0"/>
              <a:t>S</a:t>
            </a:r>
            <a:endParaRPr lang="en-US" dirty="0"/>
          </a:p>
        </p:txBody>
      </p:sp>
      <p:sp>
        <p:nvSpPr>
          <p:cNvPr id="3" name="Content Placeholder 2"/>
          <p:cNvSpPr>
            <a:spLocks noGrp="1"/>
          </p:cNvSpPr>
          <p:nvPr>
            <p:ph idx="1"/>
          </p:nvPr>
        </p:nvSpPr>
        <p:spPr/>
        <p:txBody>
          <a:bodyPr>
            <a:normAutofit/>
          </a:bodyPr>
          <a:lstStyle/>
          <a:p>
            <a:r>
              <a:rPr lang="en-US" dirty="0" smtClean="0"/>
              <a:t>Zones of Regulation website: </a:t>
            </a:r>
            <a:r>
              <a:rPr lang="en-US" dirty="0" smtClean="0">
                <a:hlinkClick r:id="rId2"/>
              </a:rPr>
              <a:t>http://www.zonesofregulation.com</a:t>
            </a:r>
            <a:r>
              <a:rPr lang="en-US" dirty="0" smtClean="0">
                <a:hlinkClick r:id="rId2"/>
              </a:rPr>
              <a:t>/</a:t>
            </a:r>
            <a:endParaRPr lang="en-US" dirty="0" smtClean="0"/>
          </a:p>
          <a:p>
            <a:pPr marL="0" indent="0">
              <a:buNone/>
            </a:pPr>
            <a:endParaRPr lang="en-US" dirty="0" smtClean="0"/>
          </a:p>
          <a:p>
            <a:r>
              <a:rPr lang="en-US" dirty="0" smtClean="0"/>
              <a:t>Zones of Regulation </a:t>
            </a:r>
            <a:r>
              <a:rPr lang="en-US" dirty="0" smtClean="0">
                <a:hlinkClick r:id="rId3"/>
              </a:rPr>
              <a:t>Book and </a:t>
            </a:r>
            <a:r>
              <a:rPr lang="en-US" dirty="0" smtClean="0">
                <a:hlinkClick r:id="rId3"/>
              </a:rPr>
              <a:t>USB </a:t>
            </a:r>
            <a:r>
              <a:rPr lang="en-US" dirty="0" smtClean="0">
                <a:hlinkClick r:id="rId3"/>
              </a:rPr>
              <a:t>on Amazon.com</a:t>
            </a:r>
            <a:endParaRPr lang="en-US" dirty="0" smtClean="0"/>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Information on The </a:t>
            </a:r>
            <a:r>
              <a:rPr lang="en-US" b="1" dirty="0">
                <a:solidFill>
                  <a:srgbClr val="0070C0"/>
                </a:solidFill>
              </a:rPr>
              <a:t>Z</a:t>
            </a:r>
            <a:r>
              <a:rPr lang="en-US" b="1" dirty="0">
                <a:solidFill>
                  <a:srgbClr val="00B050"/>
                </a:solidFill>
              </a:rPr>
              <a:t>O</a:t>
            </a:r>
            <a:r>
              <a:rPr lang="en-US" b="1" dirty="0">
                <a:solidFill>
                  <a:srgbClr val="FFFF00"/>
                </a:solidFill>
              </a:rPr>
              <a:t>N</a:t>
            </a:r>
            <a:r>
              <a:rPr lang="en-US" b="1" dirty="0">
                <a:solidFill>
                  <a:srgbClr val="FF0000"/>
                </a:solidFill>
              </a:rPr>
              <a:t>E</a:t>
            </a:r>
            <a:r>
              <a:rPr lang="en-US" b="1" dirty="0"/>
              <a:t>S</a:t>
            </a:r>
            <a:endParaRPr lang="en-US" dirty="0"/>
          </a:p>
        </p:txBody>
      </p:sp>
      <p:sp>
        <p:nvSpPr>
          <p:cNvPr id="3" name="Content Placeholder 2"/>
          <p:cNvSpPr>
            <a:spLocks noGrp="1"/>
          </p:cNvSpPr>
          <p:nvPr>
            <p:ph idx="1"/>
          </p:nvPr>
        </p:nvSpPr>
        <p:spPr>
          <a:xfrm>
            <a:off x="457200" y="1600200"/>
            <a:ext cx="8229600" cy="4648200"/>
          </a:xfrm>
        </p:spPr>
        <p:txBody>
          <a:bodyPr>
            <a:normAutofit lnSpcReduction="10000"/>
          </a:bodyPr>
          <a:lstStyle/>
          <a:p>
            <a:r>
              <a:rPr lang="en-US" dirty="0"/>
              <a:t>Zones of Regulation </a:t>
            </a:r>
            <a:r>
              <a:rPr lang="en-US" dirty="0" smtClean="0"/>
              <a:t>website – Mrs. </a:t>
            </a:r>
            <a:r>
              <a:rPr lang="en-US" dirty="0" err="1" smtClean="0"/>
              <a:t>Durantes</a:t>
            </a:r>
            <a:r>
              <a:rPr lang="en-US" dirty="0" smtClean="0"/>
              <a:t> Zones:</a:t>
            </a:r>
          </a:p>
          <a:p>
            <a:pPr lvl="1"/>
            <a:r>
              <a:rPr lang="en-US" dirty="0" smtClean="0">
                <a:hlinkClick r:id="rId2"/>
              </a:rPr>
              <a:t>http</a:t>
            </a:r>
            <a:r>
              <a:rPr lang="en-US" dirty="0">
                <a:hlinkClick r:id="rId2"/>
              </a:rPr>
              <a:t>://</a:t>
            </a:r>
            <a:r>
              <a:rPr lang="en-US" dirty="0" smtClean="0">
                <a:hlinkClick r:id="rId2"/>
              </a:rPr>
              <a:t>mrsduranteszones.weebly.com/the-zones-of-regulation.html</a:t>
            </a:r>
            <a:r>
              <a:rPr lang="en-US" dirty="0" smtClean="0"/>
              <a:t> </a:t>
            </a:r>
          </a:p>
          <a:p>
            <a:r>
              <a:rPr lang="en-US" u="sng" dirty="0" smtClean="0"/>
              <a:t>YouTube</a:t>
            </a:r>
            <a:r>
              <a:rPr lang="en-US" dirty="0" smtClean="0"/>
              <a:t> – Has Zones of Regulation channels – one for each color Zone. </a:t>
            </a:r>
          </a:p>
          <a:p>
            <a:r>
              <a:rPr lang="en-US" u="sng" dirty="0" smtClean="0"/>
              <a:t>Zones of Regulation Apps by </a:t>
            </a:r>
            <a:r>
              <a:rPr lang="en-US" u="sng" dirty="0" err="1" smtClean="0"/>
              <a:t>Selosoft</a:t>
            </a:r>
            <a:r>
              <a:rPr lang="en-US" u="sng" dirty="0" smtClean="0"/>
              <a:t>, Inc.</a:t>
            </a:r>
          </a:p>
          <a:p>
            <a:pPr lvl="1"/>
            <a:r>
              <a:rPr lang="en-US" dirty="0"/>
              <a:t>The Zones of Regulation</a:t>
            </a:r>
            <a:endParaRPr lang="en-US" dirty="0" smtClean="0"/>
          </a:p>
          <a:p>
            <a:pPr lvl="1"/>
            <a:r>
              <a:rPr lang="en-US" dirty="0" smtClean="0"/>
              <a:t>The Zones of Regulation: Exploring Emotions </a:t>
            </a:r>
            <a:endParaRPr lang="en-US" dirty="0"/>
          </a:p>
        </p:txBody>
      </p:sp>
    </p:spTree>
    <p:extLst>
      <p:ext uri="{BB962C8B-B14F-4D97-AF65-F5344CB8AC3E}">
        <p14:creationId xmlns:p14="http://schemas.microsoft.com/office/powerpoint/2010/main" val="39867707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are The </a:t>
            </a:r>
            <a:r>
              <a:rPr lang="en-US" b="1" dirty="0" smtClean="0">
                <a:solidFill>
                  <a:srgbClr val="0070C0"/>
                </a:solidFill>
              </a:rPr>
              <a:t>Z</a:t>
            </a:r>
            <a:r>
              <a:rPr lang="en-US" b="1" dirty="0" smtClean="0">
                <a:solidFill>
                  <a:srgbClr val="00B050"/>
                </a:solidFill>
              </a:rPr>
              <a:t>O</a:t>
            </a:r>
            <a:r>
              <a:rPr lang="en-US" b="1" dirty="0" smtClean="0">
                <a:solidFill>
                  <a:srgbClr val="FFFF00"/>
                </a:solidFill>
              </a:rPr>
              <a:t>N</a:t>
            </a:r>
            <a:r>
              <a:rPr lang="en-US" b="1" dirty="0" smtClean="0">
                <a:solidFill>
                  <a:srgbClr val="FF0000"/>
                </a:solidFill>
              </a:rPr>
              <a:t>E</a:t>
            </a:r>
            <a:r>
              <a:rPr lang="en-US" b="1" dirty="0" smtClean="0"/>
              <a:t>S </a:t>
            </a:r>
            <a:r>
              <a:rPr lang="en-US" dirty="0" smtClean="0"/>
              <a:t>of Regulation®?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a:t>
            </a:r>
            <a:r>
              <a:rPr lang="en-US" b="1" dirty="0" smtClean="0"/>
              <a:t>ZONES</a:t>
            </a:r>
            <a:r>
              <a:rPr lang="en-US" dirty="0" smtClean="0"/>
              <a:t> are designed to help the students recognize when they are in different zones as well as learn how to use strategies to change or stay in the zone they are in.</a:t>
            </a:r>
          </a:p>
          <a:p>
            <a:r>
              <a:rPr lang="en-US" dirty="0" smtClean="0"/>
              <a:t> In addition to addressing self-regulation, the students have an increased vocabulary of emotional terms, skills in reading other people’s facial expressions, perspective about how others see and react to their behavior, insight into events that trigger their behavior, calming and alerting strategies, and problem solving skills. </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Information/Questions?</a:t>
            </a:r>
            <a:endParaRPr lang="en-US" dirty="0"/>
          </a:p>
        </p:txBody>
      </p:sp>
      <p:sp>
        <p:nvSpPr>
          <p:cNvPr id="3" name="Content Placeholder 2"/>
          <p:cNvSpPr>
            <a:spLocks noGrp="1"/>
          </p:cNvSpPr>
          <p:nvPr>
            <p:ph idx="1"/>
          </p:nvPr>
        </p:nvSpPr>
        <p:spPr>
          <a:xfrm>
            <a:off x="457200" y="1219200"/>
            <a:ext cx="8229600" cy="5181600"/>
          </a:xfrm>
        </p:spPr>
        <p:txBody>
          <a:bodyPr numCol="1">
            <a:normAutofit fontScale="85000" lnSpcReduction="20000"/>
          </a:bodyPr>
          <a:lstStyle/>
          <a:p>
            <a:pPr marL="0" indent="0">
              <a:spcBef>
                <a:spcPts val="0"/>
              </a:spcBef>
              <a:buNone/>
            </a:pPr>
            <a:r>
              <a:rPr lang="en-US" sz="3000" b="1" dirty="0" smtClean="0"/>
              <a:t>Tiffany Schuette		</a:t>
            </a:r>
          </a:p>
          <a:p>
            <a:pPr marL="0" indent="0">
              <a:spcBef>
                <a:spcPts val="0"/>
              </a:spcBef>
              <a:buNone/>
            </a:pPr>
            <a:r>
              <a:rPr lang="en-US" sz="3000" b="1" dirty="0" smtClean="0"/>
              <a:t>Elementary School Counselor	</a:t>
            </a:r>
          </a:p>
          <a:p>
            <a:pPr marL="0" indent="0">
              <a:spcBef>
                <a:spcPts val="0"/>
              </a:spcBef>
              <a:buNone/>
            </a:pPr>
            <a:r>
              <a:rPr lang="en-US" sz="3000" b="1" dirty="0" smtClean="0"/>
              <a:t>New Holstein School District</a:t>
            </a:r>
          </a:p>
          <a:p>
            <a:pPr marL="0" indent="0">
              <a:spcBef>
                <a:spcPts val="0"/>
              </a:spcBef>
              <a:buNone/>
            </a:pPr>
            <a:r>
              <a:rPr lang="en-US" sz="3000" b="1" dirty="0" smtClean="0"/>
              <a:t>(920) 898-4208 </a:t>
            </a:r>
          </a:p>
          <a:p>
            <a:pPr marL="0" indent="0">
              <a:spcBef>
                <a:spcPts val="0"/>
              </a:spcBef>
              <a:buNone/>
            </a:pPr>
            <a:r>
              <a:rPr lang="en-US" sz="3000" b="1" dirty="0" smtClean="0"/>
              <a:t>tschuette@nhsd.k12.wi.us</a:t>
            </a:r>
          </a:p>
          <a:p>
            <a:r>
              <a:rPr lang="en-US" sz="2800" u="sng" dirty="0"/>
              <a:t>How to access all materials (&amp; Lesson Plans!):</a:t>
            </a:r>
            <a:endParaRPr lang="en-US" sz="2800" dirty="0"/>
          </a:p>
          <a:p>
            <a:pPr lvl="0"/>
            <a:r>
              <a:rPr lang="en-US" sz="2800" dirty="0" smtClean="0"/>
              <a:t>Google</a:t>
            </a:r>
            <a:r>
              <a:rPr lang="en-US" sz="2800" dirty="0"/>
              <a:t>: New Holstein School District</a:t>
            </a:r>
          </a:p>
          <a:p>
            <a:pPr lvl="0"/>
            <a:r>
              <a:rPr lang="en-US" sz="2800" dirty="0"/>
              <a:t>Click on Main Menu (top right corner)</a:t>
            </a:r>
          </a:p>
          <a:p>
            <a:pPr lvl="0"/>
            <a:r>
              <a:rPr lang="en-US" sz="2800" dirty="0"/>
              <a:t>Click on Staff Listing</a:t>
            </a:r>
          </a:p>
          <a:p>
            <a:pPr lvl="0"/>
            <a:r>
              <a:rPr lang="en-US" sz="2800" dirty="0"/>
              <a:t>Under Last Name Contains: enter </a:t>
            </a:r>
            <a:r>
              <a:rPr lang="en-US" sz="2800" i="1" dirty="0"/>
              <a:t>Schuette</a:t>
            </a:r>
            <a:endParaRPr lang="en-US" sz="2800" dirty="0"/>
          </a:p>
          <a:p>
            <a:pPr lvl="0"/>
            <a:r>
              <a:rPr lang="en-US" sz="2800" dirty="0"/>
              <a:t>Click on </a:t>
            </a:r>
            <a:r>
              <a:rPr lang="en-US" sz="2800" u="sng" dirty="0"/>
              <a:t>Web site</a:t>
            </a:r>
            <a:endParaRPr lang="en-US" sz="2800" dirty="0"/>
          </a:p>
          <a:p>
            <a:pPr lvl="0"/>
            <a:r>
              <a:rPr lang="en-US" sz="2800" dirty="0"/>
              <a:t>On the upper right, scroll over faculty menu and click on WSCA Conference Attendees</a:t>
            </a:r>
          </a:p>
          <a:p>
            <a:r>
              <a:rPr lang="en-US" sz="2800" dirty="0"/>
              <a:t>Any Questions? tschuette@nhsd.k12.wi.us</a:t>
            </a:r>
          </a:p>
          <a:p>
            <a:pPr marL="0" indent="0">
              <a:spcBef>
                <a:spcPts val="0"/>
              </a:spcBef>
              <a:buNone/>
            </a:pPr>
            <a:endParaRPr lang="en-US" sz="2800" b="1"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Grp="1" noChangeAspect="1" noChangeArrowheads="1"/>
          </p:cNvPicPr>
          <p:nvPr>
            <p:ph idx="4294967295"/>
          </p:nvPr>
        </p:nvPicPr>
        <p:blipFill>
          <a:blip r:embed="rId3" cstate="print"/>
          <a:srcRect/>
          <a:stretch>
            <a:fillRect/>
          </a:stretch>
        </p:blipFill>
        <p:spPr bwMode="auto">
          <a:xfrm>
            <a:off x="381000" y="186987"/>
            <a:ext cx="8458200" cy="653859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are the </a:t>
            </a:r>
            <a:r>
              <a:rPr lang="en-US" b="1" dirty="0" smtClean="0">
                <a:solidFill>
                  <a:srgbClr val="0070C0"/>
                </a:solidFill>
              </a:rPr>
              <a:t>Z</a:t>
            </a:r>
            <a:r>
              <a:rPr lang="en-US" b="1" dirty="0" smtClean="0">
                <a:solidFill>
                  <a:srgbClr val="00B050"/>
                </a:solidFill>
              </a:rPr>
              <a:t>O</a:t>
            </a:r>
            <a:r>
              <a:rPr lang="en-US" b="1" dirty="0" smtClean="0">
                <a:solidFill>
                  <a:srgbClr val="FFFF00"/>
                </a:solidFill>
              </a:rPr>
              <a:t>N</a:t>
            </a:r>
            <a:r>
              <a:rPr lang="en-US" b="1" dirty="0" smtClean="0">
                <a:solidFill>
                  <a:srgbClr val="FF0000"/>
                </a:solidFill>
              </a:rPr>
              <a:t>E</a:t>
            </a:r>
            <a:r>
              <a:rPr lang="en-US" b="1" dirty="0" smtClean="0"/>
              <a:t>S </a:t>
            </a:r>
            <a:r>
              <a:rPr lang="en-US" dirty="0" smtClean="0"/>
              <a:t>useful?</a:t>
            </a:r>
            <a:endParaRPr lang="en-US" dirty="0"/>
          </a:p>
        </p:txBody>
      </p:sp>
      <p:sp>
        <p:nvSpPr>
          <p:cNvPr id="3" name="Content Placeholder 2"/>
          <p:cNvSpPr>
            <a:spLocks noGrp="1"/>
          </p:cNvSpPr>
          <p:nvPr>
            <p:ph idx="1"/>
          </p:nvPr>
        </p:nvSpPr>
        <p:spPr/>
        <p:txBody>
          <a:bodyPr/>
          <a:lstStyle/>
          <a:p>
            <a:r>
              <a:rPr lang="en-US" dirty="0" smtClean="0"/>
              <a:t>A critical aspect of the Zones is that all team members know and understand The </a:t>
            </a:r>
            <a:r>
              <a:rPr lang="en-US" b="1" dirty="0" smtClean="0"/>
              <a:t>ZONES</a:t>
            </a:r>
            <a:r>
              <a:rPr lang="en-US" dirty="0" smtClean="0"/>
              <a:t> language. </a:t>
            </a:r>
          </a:p>
          <a:p>
            <a:r>
              <a:rPr lang="en-US" dirty="0" smtClean="0"/>
              <a:t>This creates a comfortable and supportive environment for the student to practice his or her self-regulation skills. </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are the </a:t>
            </a:r>
            <a:r>
              <a:rPr lang="en-US" b="1" dirty="0" smtClean="0">
                <a:solidFill>
                  <a:srgbClr val="0070C0"/>
                </a:solidFill>
              </a:rPr>
              <a:t>Z</a:t>
            </a:r>
            <a:r>
              <a:rPr lang="en-US" b="1" dirty="0" smtClean="0">
                <a:solidFill>
                  <a:srgbClr val="00B050"/>
                </a:solidFill>
              </a:rPr>
              <a:t>O</a:t>
            </a:r>
            <a:r>
              <a:rPr lang="en-US" b="1" dirty="0" smtClean="0">
                <a:solidFill>
                  <a:srgbClr val="FFFF00"/>
                </a:solidFill>
              </a:rPr>
              <a:t>N</a:t>
            </a:r>
            <a:r>
              <a:rPr lang="en-US" b="1" dirty="0" smtClean="0">
                <a:solidFill>
                  <a:srgbClr val="FF0000"/>
                </a:solidFill>
              </a:rPr>
              <a:t>E</a:t>
            </a:r>
            <a:r>
              <a:rPr lang="en-US" b="1" dirty="0" smtClean="0"/>
              <a:t>S </a:t>
            </a:r>
            <a:r>
              <a:rPr lang="en-US" dirty="0" smtClean="0"/>
              <a:t>useful?</a:t>
            </a:r>
            <a:endParaRPr lang="en-US" dirty="0"/>
          </a:p>
        </p:txBody>
      </p:sp>
      <p:sp>
        <p:nvSpPr>
          <p:cNvPr id="3" name="Content Placeholder 2"/>
          <p:cNvSpPr>
            <a:spLocks noGrp="1"/>
          </p:cNvSpPr>
          <p:nvPr>
            <p:ph idx="1"/>
          </p:nvPr>
        </p:nvSpPr>
        <p:spPr>
          <a:xfrm>
            <a:off x="304800" y="1295400"/>
            <a:ext cx="8534400" cy="5029200"/>
          </a:xfrm>
        </p:spPr>
        <p:txBody>
          <a:bodyPr>
            <a:normAutofit fontScale="92500" lnSpcReduction="20000"/>
          </a:bodyPr>
          <a:lstStyle/>
          <a:p>
            <a:r>
              <a:rPr lang="en-US" dirty="0" smtClean="0"/>
              <a:t>You can support the student during this process by doing the following: </a:t>
            </a:r>
          </a:p>
          <a:p>
            <a:pPr lvl="0"/>
            <a:r>
              <a:rPr lang="en-US" dirty="0" smtClean="0"/>
              <a:t>Use the language and talk about the concepts of The </a:t>
            </a:r>
            <a:r>
              <a:rPr lang="en-US" b="1" dirty="0" smtClean="0"/>
              <a:t>ZONES</a:t>
            </a:r>
            <a:r>
              <a:rPr lang="en-US" dirty="0" smtClean="0"/>
              <a:t> as they apply to you in a variety of environments. </a:t>
            </a:r>
          </a:p>
          <a:p>
            <a:pPr lvl="0"/>
            <a:r>
              <a:rPr lang="en-US" dirty="0" smtClean="0"/>
              <a:t>Make comments aloud so the student understands it is natural that we all experience the different zones and use strategies to control (or regulate) ourselves. For example, “This is really frustrating me and making me go into the Yellow Zone. I need to use a tool to calm down. I will take some deep breaths.” </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are the </a:t>
            </a:r>
            <a:r>
              <a:rPr lang="en-US" b="1" dirty="0" smtClean="0">
                <a:solidFill>
                  <a:srgbClr val="0070C0"/>
                </a:solidFill>
              </a:rPr>
              <a:t>Z</a:t>
            </a:r>
            <a:r>
              <a:rPr lang="en-US" b="1" dirty="0" smtClean="0">
                <a:solidFill>
                  <a:srgbClr val="00B050"/>
                </a:solidFill>
              </a:rPr>
              <a:t>O</a:t>
            </a:r>
            <a:r>
              <a:rPr lang="en-US" b="1" dirty="0" smtClean="0">
                <a:solidFill>
                  <a:srgbClr val="FFFF00"/>
                </a:solidFill>
              </a:rPr>
              <a:t>N</a:t>
            </a:r>
            <a:r>
              <a:rPr lang="en-US" b="1" dirty="0" smtClean="0">
                <a:solidFill>
                  <a:srgbClr val="FF0000"/>
                </a:solidFill>
              </a:rPr>
              <a:t>E</a:t>
            </a:r>
            <a:r>
              <a:rPr lang="en-US" b="1" dirty="0" smtClean="0"/>
              <a:t>S </a:t>
            </a:r>
            <a:r>
              <a:rPr lang="en-US" dirty="0" smtClean="0"/>
              <a:t>useful?</a:t>
            </a:r>
            <a:endParaRPr lang="en-US" dirty="0"/>
          </a:p>
        </p:txBody>
      </p:sp>
      <p:sp>
        <p:nvSpPr>
          <p:cNvPr id="3" name="Content Placeholder 2"/>
          <p:cNvSpPr>
            <a:spLocks noGrp="1"/>
          </p:cNvSpPr>
          <p:nvPr>
            <p:ph idx="1"/>
          </p:nvPr>
        </p:nvSpPr>
        <p:spPr/>
        <p:txBody>
          <a:bodyPr>
            <a:normAutofit fontScale="70000" lnSpcReduction="20000"/>
          </a:bodyPr>
          <a:lstStyle/>
          <a:p>
            <a:pPr lvl="0"/>
            <a:r>
              <a:rPr lang="en-US" dirty="0" smtClean="0"/>
              <a:t>Help the student gain awareness of his or her zones and feelings by pointing out your observations. </a:t>
            </a:r>
          </a:p>
          <a:p>
            <a:pPr lvl="0"/>
            <a:r>
              <a:rPr lang="en-US" dirty="0" smtClean="0"/>
              <a:t>Talk about what zone is “expected” in the situation or how a zone may have been “unexpected.” </a:t>
            </a:r>
          </a:p>
          <a:p>
            <a:pPr lvl="0"/>
            <a:r>
              <a:rPr lang="en-US" dirty="0" smtClean="0"/>
              <a:t>Share with the student how his or her behavior is affecting the zone you are in and how you feel. </a:t>
            </a:r>
          </a:p>
          <a:p>
            <a:pPr lvl="0"/>
            <a:r>
              <a:rPr lang="en-US" dirty="0" smtClean="0"/>
              <a:t>Help the student become comfortable using the language to communicate his or her feelings and needs by encouraging the student to share his or her zone with you. </a:t>
            </a:r>
          </a:p>
          <a:p>
            <a:pPr lvl="0"/>
            <a:r>
              <a:rPr lang="en-US" dirty="0" smtClean="0"/>
              <a:t>Show interest in learning about the student’s triggers and Zones tools. Ask the student if he or she wants reminders to use these tools and how you should present these reminders. </a:t>
            </a:r>
          </a:p>
          <a:p>
            <a:pPr lvl="0"/>
            <a:r>
              <a:rPr lang="en-US" dirty="0" smtClean="0"/>
              <a:t>Make sure you frequently reinforce the student for being in the expected zone rather than only pointing out when his or her zone is unexpected. </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There is no such thing as a bad </a:t>
            </a:r>
            <a:r>
              <a:rPr lang="en-US" b="1" dirty="0" smtClean="0">
                <a:solidFill>
                  <a:srgbClr val="0070C0"/>
                </a:solidFill>
              </a:rPr>
              <a:t>Z</a:t>
            </a:r>
            <a:r>
              <a:rPr lang="en-US" b="1" dirty="0" smtClean="0">
                <a:solidFill>
                  <a:srgbClr val="00B050"/>
                </a:solidFill>
              </a:rPr>
              <a:t>O</a:t>
            </a:r>
            <a:r>
              <a:rPr lang="en-US" b="1" dirty="0" smtClean="0">
                <a:solidFill>
                  <a:srgbClr val="FFFF00"/>
                </a:solidFill>
              </a:rPr>
              <a:t>N</a:t>
            </a:r>
            <a:r>
              <a:rPr lang="en-US" b="1" dirty="0" smtClean="0">
                <a:solidFill>
                  <a:srgbClr val="FF0000"/>
                </a:solidFill>
              </a:rPr>
              <a:t>E</a:t>
            </a:r>
            <a:r>
              <a:rPr lang="en-US" b="1" dirty="0" smtClean="0"/>
              <a:t>.</a:t>
            </a:r>
            <a:endParaRPr lang="en-US" dirty="0"/>
          </a:p>
        </p:txBody>
      </p:sp>
      <p:sp>
        <p:nvSpPr>
          <p:cNvPr id="3" name="Content Placeholder 2"/>
          <p:cNvSpPr>
            <a:spLocks noGrp="1"/>
          </p:cNvSpPr>
          <p:nvPr>
            <p:ph idx="1"/>
          </p:nvPr>
        </p:nvSpPr>
        <p:spPr/>
        <p:txBody>
          <a:bodyPr>
            <a:normAutofit fontScale="92500"/>
          </a:bodyPr>
          <a:lstStyle/>
          <a:p>
            <a:r>
              <a:rPr lang="en-US" dirty="0" smtClean="0"/>
              <a:t>It is important to note that everyone experiences all of the zones—the Red and Yellow Zones are not the “bad” or “naughty” zones. </a:t>
            </a:r>
          </a:p>
          <a:p>
            <a:r>
              <a:rPr lang="en-US" dirty="0" smtClean="0"/>
              <a:t>This is different than classroom behavior charts.</a:t>
            </a:r>
          </a:p>
          <a:p>
            <a:r>
              <a:rPr lang="en-US" dirty="0" smtClean="0"/>
              <a:t>All of the zones are expected at one time or another. </a:t>
            </a:r>
          </a:p>
          <a:p>
            <a:r>
              <a:rPr lang="en-US" dirty="0" smtClean="0"/>
              <a:t>The Zones of Regulation is intended to be neutral and not communicate judgment.</a:t>
            </a:r>
          </a:p>
          <a:p>
            <a:endParaRPr lang="en-US" dirty="0"/>
          </a:p>
        </p:txBody>
      </p:sp>
    </p:spTree>
    <p:extLst>
      <p:ext uri="{BB962C8B-B14F-4D97-AF65-F5344CB8AC3E}">
        <p14:creationId xmlns:p14="http://schemas.microsoft.com/office/powerpoint/2010/main" val="11426258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Implementing The </a:t>
            </a:r>
            <a:r>
              <a:rPr lang="en-US" b="1" dirty="0" smtClean="0">
                <a:solidFill>
                  <a:srgbClr val="0070C0"/>
                </a:solidFill>
              </a:rPr>
              <a:t>Z</a:t>
            </a:r>
            <a:r>
              <a:rPr lang="en-US" b="1" dirty="0" smtClean="0">
                <a:solidFill>
                  <a:srgbClr val="00B050"/>
                </a:solidFill>
              </a:rPr>
              <a:t>O</a:t>
            </a:r>
            <a:r>
              <a:rPr lang="en-US" b="1" dirty="0" smtClean="0">
                <a:solidFill>
                  <a:srgbClr val="FFFF00"/>
                </a:solidFill>
              </a:rPr>
              <a:t>N</a:t>
            </a:r>
            <a:r>
              <a:rPr lang="en-US" b="1" dirty="0" smtClean="0">
                <a:solidFill>
                  <a:srgbClr val="FF0000"/>
                </a:solidFill>
              </a:rPr>
              <a:t>E</a:t>
            </a:r>
            <a:r>
              <a:rPr lang="en-US" b="1" dirty="0" smtClean="0"/>
              <a:t>S </a:t>
            </a:r>
            <a:r>
              <a:rPr lang="en-US" dirty="0" smtClean="0"/>
              <a:t>School-wide</a:t>
            </a:r>
            <a:endParaRPr lang="en-US" dirty="0"/>
          </a:p>
        </p:txBody>
      </p:sp>
      <p:sp>
        <p:nvSpPr>
          <p:cNvPr id="3" name="Content Placeholder 2"/>
          <p:cNvSpPr>
            <a:spLocks noGrp="1"/>
          </p:cNvSpPr>
          <p:nvPr>
            <p:ph idx="1"/>
          </p:nvPr>
        </p:nvSpPr>
        <p:spPr>
          <a:xfrm>
            <a:off x="304800" y="1295400"/>
            <a:ext cx="8534400" cy="5257800"/>
          </a:xfrm>
        </p:spPr>
        <p:txBody>
          <a:bodyPr>
            <a:normAutofit fontScale="70000" lnSpcReduction="20000"/>
          </a:bodyPr>
          <a:lstStyle/>
          <a:p>
            <a:r>
              <a:rPr lang="en-US" sz="3400" b="1" dirty="0" smtClean="0"/>
              <a:t>Step 1 </a:t>
            </a:r>
            <a:r>
              <a:rPr lang="en-US" sz="3400" dirty="0" smtClean="0"/>
              <a:t>– Get a team together and Purchase Zones of Regulation Book By Leah M. </a:t>
            </a:r>
            <a:r>
              <a:rPr lang="en-US" sz="3400" dirty="0" err="1" smtClean="0"/>
              <a:t>Kuypers</a:t>
            </a:r>
            <a:r>
              <a:rPr lang="en-US" sz="3400" dirty="0" smtClean="0"/>
              <a:t> &amp; Michelle Garcia Winner </a:t>
            </a:r>
            <a:r>
              <a:rPr lang="en-US" sz="2900" dirty="0" smtClean="0"/>
              <a:t>(Amazon.com)</a:t>
            </a:r>
          </a:p>
          <a:p>
            <a:pPr lvl="1"/>
            <a:r>
              <a:rPr lang="en-US" sz="2600" dirty="0" smtClean="0"/>
              <a:t>Our team consisted of three individuals: Occupational Therapist, Speech and Language Pathologist &amp; School Counselor.</a:t>
            </a:r>
          </a:p>
          <a:p>
            <a:r>
              <a:rPr lang="en-US" sz="3400" b="1" dirty="0" smtClean="0"/>
              <a:t>Step 2 </a:t>
            </a:r>
            <a:r>
              <a:rPr lang="en-US" sz="3400" dirty="0" smtClean="0"/>
              <a:t>– Get approval from administration</a:t>
            </a:r>
          </a:p>
          <a:p>
            <a:r>
              <a:rPr lang="en-US" sz="3400" b="1" dirty="0"/>
              <a:t>Step 3 </a:t>
            </a:r>
            <a:r>
              <a:rPr lang="en-US" sz="3400" dirty="0"/>
              <a:t>– Plan </a:t>
            </a:r>
            <a:r>
              <a:rPr lang="en-US" sz="3400" dirty="0" smtClean="0"/>
              <a:t>to present about the Zones to the staff – use this PowerPoint if you want.</a:t>
            </a:r>
          </a:p>
          <a:p>
            <a:r>
              <a:rPr lang="en-US" sz="3400" b="1" dirty="0" smtClean="0"/>
              <a:t>Step 4 </a:t>
            </a:r>
            <a:r>
              <a:rPr lang="en-US" sz="3400" dirty="0" smtClean="0"/>
              <a:t>– Plan the student presentation with your team </a:t>
            </a:r>
          </a:p>
          <a:p>
            <a:r>
              <a:rPr lang="en-US" sz="3400" b="1" dirty="0" smtClean="0"/>
              <a:t>Step 5 </a:t>
            </a:r>
            <a:r>
              <a:rPr lang="en-US" sz="3400" dirty="0" smtClean="0"/>
              <a:t>– Look at your team’s schedules and come up with times that will work to go to the individual classrooms to present.</a:t>
            </a:r>
          </a:p>
          <a:p>
            <a:r>
              <a:rPr lang="en-US" sz="3400" b="1" dirty="0" smtClean="0"/>
              <a:t>Step 6 </a:t>
            </a:r>
            <a:r>
              <a:rPr lang="en-US" sz="3400" dirty="0" smtClean="0"/>
              <a:t>– Present the Zones to the staff. Explain the Zones of Regulation and schedule a time that will work for your team and the teachers for the student presentation.</a:t>
            </a:r>
          </a:p>
          <a:p>
            <a:r>
              <a:rPr lang="en-US" sz="3400" b="1" dirty="0" smtClean="0"/>
              <a:t>Step 7 </a:t>
            </a:r>
            <a:r>
              <a:rPr lang="en-US" sz="3400" dirty="0" smtClean="0"/>
              <a:t>– After presentation, share Zones Documents (from CD-Rom) on Google Drive and send home parent packet.</a:t>
            </a:r>
          </a:p>
          <a:p>
            <a:r>
              <a:rPr lang="en-US" sz="3400" b="1" dirty="0" smtClean="0"/>
              <a:t>Step 8 </a:t>
            </a:r>
            <a:r>
              <a:rPr lang="en-US" sz="3400" dirty="0" smtClean="0"/>
              <a:t>– Administer survey via Google to get staff feedback. </a:t>
            </a:r>
            <a:endParaRPr lang="en-US" sz="3400" dirty="0"/>
          </a:p>
        </p:txBody>
      </p:sp>
    </p:spTree>
    <p:extLst>
      <p:ext uri="{BB962C8B-B14F-4D97-AF65-F5344CB8AC3E}">
        <p14:creationId xmlns:p14="http://schemas.microsoft.com/office/powerpoint/2010/main" val="13544580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1541</TotalTime>
  <Words>1977</Words>
  <Application>Microsoft Office PowerPoint</Application>
  <PresentationFormat>On-screen Show (4:3)</PresentationFormat>
  <Paragraphs>194</Paragraphs>
  <Slides>30</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Times New Roman</vt:lpstr>
      <vt:lpstr>Wingdings</vt:lpstr>
      <vt:lpstr>Office Theme</vt:lpstr>
      <vt:lpstr>The ZONES of Regulation® </vt:lpstr>
      <vt:lpstr>What are The ZONES of Regulation®? </vt:lpstr>
      <vt:lpstr>What are The ZONES of Regulation®? </vt:lpstr>
      <vt:lpstr>PowerPoint Presentation</vt:lpstr>
      <vt:lpstr>How are the ZONES useful?</vt:lpstr>
      <vt:lpstr>How are the ZONES useful?</vt:lpstr>
      <vt:lpstr>How are the ZONES useful?</vt:lpstr>
      <vt:lpstr>There is no such thing as a bad ZONE.</vt:lpstr>
      <vt:lpstr>Implementing The ZONES School-wide</vt:lpstr>
      <vt:lpstr>Implementing The ZONES School-wide (continued)</vt:lpstr>
      <vt:lpstr>ZONES Lesson Plans and Videos</vt:lpstr>
      <vt:lpstr>ZONES Lesson Plans - Introductory</vt:lpstr>
      <vt:lpstr>ZONES Lesson Plans and Videos</vt:lpstr>
      <vt:lpstr>PowerPoint Presentation</vt:lpstr>
      <vt:lpstr>Other Tools and ZONES Visuals</vt:lpstr>
      <vt:lpstr>Other Tools and ZONES Visuals</vt:lpstr>
      <vt:lpstr>Other Tools and ZONES Visuals</vt:lpstr>
      <vt:lpstr>Other Tools and ZONES Visuals</vt:lpstr>
      <vt:lpstr>Benefits to The ZONES at the Elementary School Level</vt:lpstr>
      <vt:lpstr>Additional ZONES Lessons</vt:lpstr>
      <vt:lpstr>Lesson Plans – Derived from the ZONES of Regulation Book by Leah Kuypers</vt:lpstr>
      <vt:lpstr>ZONES Lesson Plans – Continuing Implementation</vt:lpstr>
      <vt:lpstr>ZONES Lesson Plans – Continuing Implementation</vt:lpstr>
      <vt:lpstr>ZONES – Individual Counseling</vt:lpstr>
      <vt:lpstr>ZONES – Small Group Counseling</vt:lpstr>
      <vt:lpstr>ZONES – Small Group Counseling</vt:lpstr>
      <vt:lpstr>ZONES of Regulation</vt:lpstr>
      <vt:lpstr>More Information on The ZONES</vt:lpstr>
      <vt:lpstr>More Information on The ZONES</vt:lpstr>
      <vt:lpstr>Contact Information/Questions?</vt:lpstr>
    </vt:vector>
  </TitlesOfParts>
  <Company>NHSD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ZONES of Regulation®</dc:title>
  <dc:creator>NHSD</dc:creator>
  <cp:lastModifiedBy>Schuette, Tiffany</cp:lastModifiedBy>
  <cp:revision>66</cp:revision>
  <cp:lastPrinted>2017-02-20T21:42:37Z</cp:lastPrinted>
  <dcterms:created xsi:type="dcterms:W3CDTF">2016-01-25T14:06:38Z</dcterms:created>
  <dcterms:modified xsi:type="dcterms:W3CDTF">2022-11-04T02:05:30Z</dcterms:modified>
</cp:coreProperties>
</file>